
<file path=[Content_Types].xml><?xml version="1.0" encoding="utf-8"?>
<Types xmlns="http://schemas.openxmlformats.org/package/2006/content-types">
  <Default Extension="emf" ContentType="image/x-emf"/>
  <Default Extension="xlsx" ContentType="application/vnd.openxmlformats-officedocument.spreadsheetml.sheet"/>
  <Default Extension="doc" ContentType="application/msword"/>
  <Default Extension="xml" ContentType="application/xml"/>
  <Default Extension="jpeg" ContentType="image/jpeg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wmf" ContentType="image/x-wmf"/>
  <Default Extension="docx" ContentType="application/vnd.openxmlformats-officedocument.wordprocessingml.documen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1.xml" ContentType="application/vnd.openxmlformats-officedocument.presentationml.notesSlide+xml"/>
  <Override PartName="/ppt/embeddings/oleObject16.bin" ContentType="application/vnd.openxmlformats-officedocument.oleObject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133" r:id="rId2"/>
    <p:sldId id="2134" r:id="rId3"/>
    <p:sldId id="2176" r:id="rId4"/>
    <p:sldId id="2136" r:id="rId5"/>
    <p:sldId id="2083" r:id="rId6"/>
    <p:sldId id="2139" r:id="rId7"/>
    <p:sldId id="2140" r:id="rId8"/>
    <p:sldId id="2141" r:id="rId9"/>
    <p:sldId id="2143" r:id="rId10"/>
    <p:sldId id="2175" r:id="rId11"/>
    <p:sldId id="2118" r:id="rId12"/>
    <p:sldId id="2195" r:id="rId13"/>
    <p:sldId id="2144" r:id="rId14"/>
    <p:sldId id="2179" r:id="rId15"/>
    <p:sldId id="2180" r:id="rId16"/>
    <p:sldId id="2181" r:id="rId17"/>
    <p:sldId id="2182" r:id="rId18"/>
    <p:sldId id="2183" r:id="rId19"/>
    <p:sldId id="2184" r:id="rId20"/>
    <p:sldId id="2185" r:id="rId21"/>
    <p:sldId id="2186" r:id="rId22"/>
    <p:sldId id="2187" r:id="rId23"/>
    <p:sldId id="2188" r:id="rId24"/>
    <p:sldId id="2192" r:id="rId25"/>
    <p:sldId id="2193" r:id="rId26"/>
    <p:sldId id="2194" r:id="rId27"/>
    <p:sldId id="2177" r:id="rId28"/>
    <p:sldId id="2102" r:id="rId29"/>
    <p:sldId id="2142" r:id="rId30"/>
    <p:sldId id="2163" r:id="rId31"/>
    <p:sldId id="2164" r:id="rId32"/>
    <p:sldId id="2127" r:id="rId33"/>
    <p:sldId id="2145" r:id="rId34"/>
    <p:sldId id="2146" r:id="rId35"/>
    <p:sldId id="2147" r:id="rId36"/>
    <p:sldId id="2148" r:id="rId37"/>
    <p:sldId id="2149" r:id="rId38"/>
    <p:sldId id="2150" r:id="rId39"/>
    <p:sldId id="2151" r:id="rId40"/>
    <p:sldId id="2152" r:id="rId41"/>
    <p:sldId id="2153" r:id="rId42"/>
    <p:sldId id="2154" r:id="rId43"/>
    <p:sldId id="2155" r:id="rId44"/>
    <p:sldId id="2156" r:id="rId45"/>
    <p:sldId id="2157" r:id="rId46"/>
    <p:sldId id="2158" r:id="rId47"/>
    <p:sldId id="2159" r:id="rId48"/>
    <p:sldId id="2160" r:id="rId49"/>
    <p:sldId id="2161" r:id="rId50"/>
    <p:sldId id="2162" r:id="rId51"/>
    <p:sldId id="2165" r:id="rId52"/>
    <p:sldId id="2178" r:id="rId53"/>
    <p:sldId id="2130" r:id="rId54"/>
    <p:sldId id="2097" r:id="rId55"/>
    <p:sldId id="2137" r:id="rId56"/>
    <p:sldId id="2080" r:id="rId57"/>
    <p:sldId id="2104" r:id="rId58"/>
    <p:sldId id="2045" r:id="rId59"/>
    <p:sldId id="2076" r:id="rId60"/>
    <p:sldId id="2174" r:id="rId61"/>
    <p:sldId id="2066" r:id="rId62"/>
    <p:sldId id="2169" r:id="rId63"/>
    <p:sldId id="2170" r:id="rId64"/>
    <p:sldId id="2171" r:id="rId65"/>
    <p:sldId id="2172" r:id="rId66"/>
    <p:sldId id="2058" r:id="rId67"/>
    <p:sldId id="2173" r:id="rId68"/>
    <p:sldId id="2095" r:id="rId69"/>
    <p:sldId id="2132" r:id="rId70"/>
    <p:sldId id="2167" r:id="rId71"/>
    <p:sldId id="2168" r:id="rId72"/>
    <p:sldId id="2189" r:id="rId73"/>
    <p:sldId id="1964" r:id="rId7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144D9B"/>
    <a:srgbClr val="17B3F9"/>
    <a:srgbClr val="125FCF"/>
    <a:srgbClr val="A30D12"/>
    <a:srgbClr val="1281EB"/>
    <a:srgbClr val="B4B8EC"/>
    <a:srgbClr val="FFFFFF"/>
    <a:srgbClr val="0000FF"/>
    <a:srgbClr val="121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96" autoAdjust="0"/>
  </p:normalViewPr>
  <p:slideViewPr>
    <p:cSldViewPr>
      <p:cViewPr varScale="1">
        <p:scale>
          <a:sx n="107" d="100"/>
          <a:sy n="107" d="100"/>
        </p:scale>
        <p:origin x="-944" y="-112"/>
      </p:cViewPr>
      <p:guideLst>
        <p:guide orient="horz" pos="215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wma:Downloads:HM12-avs2-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wma:Downloads:HM12-avs2-s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817804024497"/>
          <c:y val="0.0601851851851852"/>
          <c:w val="0.818425196850394"/>
          <c:h val="0.822469378827646"/>
        </c:manualLayout>
      </c:layout>
      <c:scatterChart>
        <c:scatterStyle val="lineMarker"/>
        <c:varyColors val="0"/>
        <c:ser>
          <c:idx val="0"/>
          <c:order val="0"/>
          <c:tx>
            <c:v>HEVC</c:v>
          </c:tx>
          <c:xVal>
            <c:numRef>
              <c:f>rab!$D$3:$D$6</c:f>
              <c:numCache>
                <c:formatCode>0.00_ </c:formatCode>
                <c:ptCount val="4"/>
                <c:pt idx="0">
                  <c:v>5290.5104</c:v>
                </c:pt>
                <c:pt idx="1">
                  <c:v>1693.2724</c:v>
                </c:pt>
                <c:pt idx="2">
                  <c:v>750.4716</c:v>
                </c:pt>
                <c:pt idx="3">
                  <c:v>359.8815999999989</c:v>
                </c:pt>
              </c:numCache>
            </c:numRef>
          </c:xVal>
          <c:yVal>
            <c:numRef>
              <c:f>rab!$E$3:$E$6</c:f>
              <c:numCache>
                <c:formatCode>0.00_ </c:formatCode>
                <c:ptCount val="4"/>
                <c:pt idx="0">
                  <c:v>37.15300000000001</c:v>
                </c:pt>
                <c:pt idx="1">
                  <c:v>34.30560000000001</c:v>
                </c:pt>
                <c:pt idx="2">
                  <c:v>31.7849</c:v>
                </c:pt>
                <c:pt idx="3">
                  <c:v>28.96069999999989</c:v>
                </c:pt>
              </c:numCache>
            </c:numRef>
          </c:yVal>
          <c:smooth val="0"/>
        </c:ser>
        <c:ser>
          <c:idx val="1"/>
          <c:order val="1"/>
          <c:tx>
            <c:v>AVS2-2</c:v>
          </c:tx>
          <c:xVal>
            <c:numRef>
              <c:f>rab!$L$3:$L$6</c:f>
              <c:numCache>
                <c:formatCode>0.00_ </c:formatCode>
                <c:ptCount val="4"/>
                <c:pt idx="0">
                  <c:v>2193.12</c:v>
                </c:pt>
                <c:pt idx="1">
                  <c:v>949.16</c:v>
                </c:pt>
                <c:pt idx="2">
                  <c:v>404.82</c:v>
                </c:pt>
                <c:pt idx="3">
                  <c:v>177.79</c:v>
                </c:pt>
              </c:numCache>
            </c:numRef>
          </c:xVal>
          <c:yVal>
            <c:numRef>
              <c:f>rab!$M$3:$M$6</c:f>
              <c:numCache>
                <c:formatCode>0.00_ </c:formatCode>
                <c:ptCount val="4"/>
                <c:pt idx="0">
                  <c:v>35.41</c:v>
                </c:pt>
                <c:pt idx="1">
                  <c:v>34.09</c:v>
                </c:pt>
                <c:pt idx="2">
                  <c:v>32.1</c:v>
                </c:pt>
                <c:pt idx="3">
                  <c:v>29.57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448952"/>
        <c:axId val="-2131445960"/>
      </c:scatterChart>
      <c:valAx>
        <c:axId val="-2131448952"/>
        <c:scaling>
          <c:orientation val="minMax"/>
        </c:scaling>
        <c:delete val="0"/>
        <c:axPos val="b"/>
        <c:numFmt formatCode="0.00_ " sourceLinked="1"/>
        <c:majorTickMark val="out"/>
        <c:minorTickMark val="none"/>
        <c:tickLblPos val="nextTo"/>
        <c:crossAx val="-2131445960"/>
        <c:crosses val="autoZero"/>
        <c:crossBetween val="midCat"/>
      </c:valAx>
      <c:valAx>
        <c:axId val="-2131445960"/>
        <c:scaling>
          <c:orientation val="minMax"/>
          <c:min val="28.0"/>
        </c:scaling>
        <c:delete val="0"/>
        <c:axPos val="l"/>
        <c:majorGridlines/>
        <c:numFmt formatCode="0.00_ " sourceLinked="1"/>
        <c:majorTickMark val="out"/>
        <c:minorTickMark val="none"/>
        <c:tickLblPos val="nextTo"/>
        <c:crossAx val="-213144895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32024311114556"/>
          <c:y val="0.407023549139691"/>
          <c:w val="0.260975021765789"/>
          <c:h val="0.213090777445923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817804024497"/>
          <c:y val="0.0601851851851852"/>
          <c:w val="0.818425196850394"/>
          <c:h val="0.822469378827646"/>
        </c:manualLayout>
      </c:layout>
      <c:scatterChart>
        <c:scatterStyle val="lineMarker"/>
        <c:varyColors val="0"/>
        <c:ser>
          <c:idx val="0"/>
          <c:order val="0"/>
          <c:tx>
            <c:v>HEVC</c:v>
          </c:tx>
          <c:xVal>
            <c:numRef>
              <c:f>rab!$D$11:$D$14</c:f>
              <c:numCache>
                <c:formatCode>0.00_ </c:formatCode>
                <c:ptCount val="4"/>
                <c:pt idx="0">
                  <c:v>2714.938</c:v>
                </c:pt>
                <c:pt idx="1">
                  <c:v>1030.696</c:v>
                </c:pt>
                <c:pt idx="2">
                  <c:v>497.8311999999988</c:v>
                </c:pt>
                <c:pt idx="3">
                  <c:v>280.3824</c:v>
                </c:pt>
              </c:numCache>
            </c:numRef>
          </c:xVal>
          <c:yVal>
            <c:numRef>
              <c:f>rab!$E$11:$E$14</c:f>
              <c:numCache>
                <c:formatCode>0.00_ </c:formatCode>
                <c:ptCount val="4"/>
                <c:pt idx="0">
                  <c:v>38.20610000000001</c:v>
                </c:pt>
                <c:pt idx="1">
                  <c:v>35.8699</c:v>
                </c:pt>
                <c:pt idx="2">
                  <c:v>32.96290000000001</c:v>
                </c:pt>
                <c:pt idx="3">
                  <c:v>29.98969999999989</c:v>
                </c:pt>
              </c:numCache>
            </c:numRef>
          </c:yVal>
          <c:smooth val="0"/>
        </c:ser>
        <c:ser>
          <c:idx val="1"/>
          <c:order val="1"/>
          <c:tx>
            <c:v>AVS2-2</c:v>
          </c:tx>
          <c:xVal>
            <c:numRef>
              <c:f>rab!$L$11:$L$14</c:f>
              <c:numCache>
                <c:formatCode>0.00_ </c:formatCode>
                <c:ptCount val="4"/>
                <c:pt idx="0">
                  <c:v>796.58</c:v>
                </c:pt>
                <c:pt idx="1">
                  <c:v>382.9099999999997</c:v>
                </c:pt>
                <c:pt idx="2">
                  <c:v>200.49</c:v>
                </c:pt>
                <c:pt idx="3">
                  <c:v>103.45</c:v>
                </c:pt>
              </c:numCache>
            </c:numRef>
          </c:xVal>
          <c:yVal>
            <c:numRef>
              <c:f>rab!$M$11:$M$14</c:f>
              <c:numCache>
                <c:formatCode>0.00_ </c:formatCode>
                <c:ptCount val="4"/>
                <c:pt idx="0">
                  <c:v>37.61</c:v>
                </c:pt>
                <c:pt idx="1">
                  <c:v>36.33</c:v>
                </c:pt>
                <c:pt idx="2">
                  <c:v>34.32</c:v>
                </c:pt>
                <c:pt idx="3">
                  <c:v>31.51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417224"/>
        <c:axId val="-2131375016"/>
      </c:scatterChart>
      <c:valAx>
        <c:axId val="-2131417224"/>
        <c:scaling>
          <c:orientation val="minMax"/>
        </c:scaling>
        <c:delete val="0"/>
        <c:axPos val="b"/>
        <c:numFmt formatCode="0.00_ " sourceLinked="1"/>
        <c:majorTickMark val="out"/>
        <c:minorTickMark val="none"/>
        <c:tickLblPos val="nextTo"/>
        <c:crossAx val="-2131375016"/>
        <c:crosses val="autoZero"/>
        <c:crossBetween val="midCat"/>
      </c:valAx>
      <c:valAx>
        <c:axId val="-2131375016"/>
        <c:scaling>
          <c:orientation val="minMax"/>
          <c:min val="28.0"/>
        </c:scaling>
        <c:delete val="0"/>
        <c:axPos val="l"/>
        <c:majorGridlines/>
        <c:numFmt formatCode="0.00_ " sourceLinked="1"/>
        <c:majorTickMark val="out"/>
        <c:minorTickMark val="none"/>
        <c:tickLblPos val="nextTo"/>
        <c:crossAx val="-213141722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55691576288815"/>
          <c:y val="0.407023549139691"/>
          <c:w val="0.237307730401624"/>
          <c:h val="0.253320662503394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45"/>
    </mc:Choice>
    <mc:Fallback>
      <c:style val="45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同等质量下对原始视频的压缩倍数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00FF"/>
              </a:solidFill>
            </c:spPr>
          </c:dPt>
          <c:dPt>
            <c:idx val="2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4"/>
            <c:invertIfNegative val="0"/>
            <c:bubble3D val="0"/>
            <c:spPr>
              <a:solidFill>
                <a:srgbClr val="008000"/>
              </a:solidFill>
            </c:spPr>
          </c:dPt>
          <c:dPt>
            <c:idx val="5"/>
            <c:invertIfNegative val="0"/>
            <c:bubble3D val="0"/>
            <c:spPr>
              <a:solidFill>
                <a:srgbClr val="00FF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0000"/>
              </a:solidFill>
            </c:spPr>
          </c:dPt>
          <c:cat>
            <c:strRef>
              <c:f>工作表1!$A$2:$A$6</c:f>
              <c:strCache>
                <c:ptCount val="5"/>
                <c:pt idx="0">
                  <c:v>AVS国标 / H.264 Main</c:v>
                </c:pt>
                <c:pt idx="1">
                  <c:v>AVS+ / H.264 High</c:v>
                </c:pt>
                <c:pt idx="2">
                  <c:v>IEEE 1857监控档</c:v>
                </c:pt>
                <c:pt idx="3">
                  <c:v>2013年颁布的HEVC</c:v>
                </c:pt>
                <c:pt idx="4">
                  <c:v>AVS2S 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150.0</c:v>
                </c:pt>
                <c:pt idx="1">
                  <c:v>165.0</c:v>
                </c:pt>
                <c:pt idx="2">
                  <c:v>330.0</c:v>
                </c:pt>
                <c:pt idx="3">
                  <c:v>330.0</c:v>
                </c:pt>
                <c:pt idx="4">
                  <c:v>600.0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63791896"/>
        <c:axId val="-2013440088"/>
      </c:barChart>
      <c:catAx>
        <c:axId val="1563791896"/>
        <c:scaling>
          <c:orientation val="minMax"/>
        </c:scaling>
        <c:delete val="0"/>
        <c:axPos val="b"/>
        <c:majorTickMark val="out"/>
        <c:minorTickMark val="none"/>
        <c:tickLblPos val="nextTo"/>
        <c:crossAx val="-2013440088"/>
        <c:crosses val="autoZero"/>
        <c:auto val="1"/>
        <c:lblAlgn val="ctr"/>
        <c:lblOffset val="100"/>
        <c:noMultiLvlLbl val="0"/>
      </c:catAx>
      <c:valAx>
        <c:axId val="-20134400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637918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58.wmf"/><Relationship Id="rId5" Type="http://schemas.openxmlformats.org/officeDocument/2006/relationships/image" Target="../media/image59.wmf"/><Relationship Id="rId6" Type="http://schemas.openxmlformats.org/officeDocument/2006/relationships/image" Target="../media/image60.wmf"/><Relationship Id="rId1" Type="http://schemas.openxmlformats.org/officeDocument/2006/relationships/image" Target="../media/image55.wmf"/><Relationship Id="rId2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Relationship Id="rId2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18391-9C75-CD4B-B1FC-F152615C3D32}" type="datetimeFigureOut">
              <a:rPr kumimoji="1" lang="zh-CN" altLang="en-US" smtClean="0"/>
              <a:pPr/>
              <a:t>14-5-27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AB608-DEEC-BD4B-BEC7-CE9EAA2F3C5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1465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方正韵动中黑简体" charset="0"/>
                <a:cs typeface="方正韵动中黑简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方正韵动中黑简体" charset="0"/>
                <a:cs typeface="方正韵动中黑简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ea typeface="方正韵动中黑简体" charset="0"/>
                <a:cs typeface="方正韵动中黑简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ea typeface="方正韵动中黑简体" charset="0"/>
                <a:cs typeface="方正韵动中黑简体" charset="0"/>
              </a:defRPr>
            </a:lvl1pPr>
          </a:lstStyle>
          <a:p>
            <a:pPr>
              <a:defRPr/>
            </a:pPr>
            <a:fld id="{A544BF4E-47D6-1B49-BEBD-E68297E4EF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63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defTabSz="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defTabSz="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defTabSz="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defTabSz="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charset="0"/>
              <a:cs typeface="宋体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CE9D2B3E-458B-7845-AF1D-5F0CAC95190E}" type="slidenum">
              <a:rPr lang="en-US" altLang="zh-CN">
                <a:latin typeface="Calibri" charset="0"/>
              </a:rPr>
              <a:pPr eaLnBrk="1" hangingPunct="1"/>
              <a:t>1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AAF6D-A65E-43D5-9407-11B16A04F8F5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16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439F1-A1EF-47DB-A285-6C0399E9DEDD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charset="0"/>
              <a:ea typeface="宋体" charset="0"/>
            </a:endParaRPr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CB14AFBA-C47B-5E44-B380-CB4752BABF13}" type="slidenum">
              <a:rPr lang="en-US" altLang="zh-CN" sz="1200">
                <a:latin typeface="Arial" charset="0"/>
              </a:rPr>
              <a:pPr/>
              <a:t>54</a:t>
            </a:fld>
            <a:endParaRPr lang="en-US" altLang="zh-CN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0CC713EB-D9EC-7141-9572-6FDDC36B70B0}" type="slidenum">
              <a:rPr lang="zh-CN" altLang="en-US" sz="1200">
                <a:latin typeface="Arial" charset="0"/>
              </a:rPr>
              <a:pPr/>
              <a:t>55</a:t>
            </a:fld>
            <a:endParaRPr lang="en-US" altLang="zh-CN" sz="1200">
              <a:latin typeface="Arial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D4B1C-7077-43EB-8E90-CA56B6C9AD22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72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** </a:t>
            </a:r>
            <a:r>
              <a:rPr lang="zh-CN" altLang="en-US"/>
              <a:t>这个图有问题！</a:t>
            </a:r>
          </a:p>
          <a:p>
            <a:r>
              <a:rPr lang="zh-CN" altLang="en-US"/>
              <a:t>** 把编码发展的图放在这里，替代编码框图</a:t>
            </a:r>
          </a:p>
          <a:p>
            <a:endParaRPr lang="zh-CN" altLang="en-US"/>
          </a:p>
          <a:p>
            <a:r>
              <a:rPr lang="zh-CN" altLang="en-US"/>
              <a:t>思路：编码的极限、可能的原因</a:t>
            </a:r>
            <a:r>
              <a:rPr lang="zh-CN" altLang="en-US">
                <a:sym typeface="Wingdings" pitchFamily="2" charset="2"/>
              </a:rPr>
              <a:t>人类视觉机理初步在静态图像的验证</a:t>
            </a:r>
          </a:p>
          <a:p>
            <a:r>
              <a:rPr lang="zh-CN" altLang="en-US">
                <a:sym typeface="Wingdings" pitchFamily="2" charset="2"/>
              </a:rPr>
              <a:t>国家需求</a:t>
            </a:r>
          </a:p>
          <a:p>
            <a:endParaRPr lang="zh-CN" altLang="en-US">
              <a:sym typeface="Wingdings" pitchFamily="2" charset="2"/>
            </a:endParaRPr>
          </a:p>
          <a:p>
            <a:r>
              <a:rPr lang="zh-CN" altLang="en-US">
                <a:sym typeface="Wingdings" pitchFamily="2" charset="2"/>
              </a:rPr>
              <a:t>图中的直线是否可以改成曲线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0215A5-135A-416A-BEBC-B9CD6C5317A1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75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3E3C46-E33B-49A6-B990-A3A5C4B02A08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77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D0CC76-59E6-42B3-8435-7BA0A342117A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86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5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D030DE-7DCC-40C3-9C6F-561AA9C17CAD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77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77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439F1-A1EF-47DB-A285-6C0399E9DEDD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A021F-983D-4CF8-BA74-7834001E58E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81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charset="0"/>
              <a:ea typeface="宋体" charset="0"/>
            </a:endParaRPr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CB14AFBA-C47B-5E44-B380-CB4752BABF13}" type="slidenum">
              <a:rPr lang="en-US" altLang="zh-CN" sz="1200">
                <a:latin typeface="Arial" charset="0"/>
              </a:rPr>
              <a:pPr/>
              <a:t>28</a:t>
            </a:fld>
            <a:endParaRPr lang="en-US" altLang="zh-CN" sz="120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513225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414564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659100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01D27-8292-40F3-83BE-0975DF0CC4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0844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1E00011-C53F-1B46-81D2-2343B4ECF3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17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92044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51623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685687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40338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596911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94631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19696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093665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FFFFFF"/>
            </a:gs>
            <a:gs pos="100000">
              <a:srgbClr val="FFFF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Arial" charset="0"/>
              </a:rPr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Arial" charset="0"/>
              </a:rPr>
              <a:t>单击此处编辑母版文本样式</a:t>
            </a:r>
            <a:endParaRPr lang="en-US" altLang="zh-CN" dirty="0">
              <a:sym typeface="Arial" charset="0"/>
            </a:endParaRPr>
          </a:p>
          <a:p>
            <a:pPr lvl="1"/>
            <a:r>
              <a:rPr lang="zh-CN" altLang="en-US" dirty="0">
                <a:sym typeface="Arial" charset="0"/>
              </a:rPr>
              <a:t>第二级</a:t>
            </a:r>
            <a:endParaRPr lang="en-US" altLang="zh-CN" dirty="0">
              <a:sym typeface="Arial" charset="0"/>
            </a:endParaRPr>
          </a:p>
          <a:p>
            <a:pPr lvl="2"/>
            <a:r>
              <a:rPr lang="zh-CN" altLang="en-US" dirty="0">
                <a:sym typeface="Arial" charset="0"/>
              </a:rPr>
              <a:t>第三级</a:t>
            </a:r>
            <a:endParaRPr lang="en-US" altLang="zh-CN" dirty="0">
              <a:sym typeface="Arial" charset="0"/>
            </a:endParaRPr>
          </a:p>
          <a:p>
            <a:pPr lvl="3"/>
            <a:r>
              <a:rPr lang="zh-CN" altLang="en-US" dirty="0">
                <a:sym typeface="Arial" charset="0"/>
              </a:rPr>
              <a:t>第四级</a:t>
            </a:r>
            <a:endParaRPr lang="en-US" altLang="zh-CN" dirty="0">
              <a:sym typeface="Arial" charset="0"/>
            </a:endParaRPr>
          </a:p>
          <a:p>
            <a:pPr lvl="4"/>
            <a:r>
              <a:rPr lang="zh-CN" altLang="en-US" dirty="0">
                <a:sym typeface="Arial" charset="0"/>
              </a:rPr>
              <a:t>第五级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ym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ym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ym typeface="Arial" charset="0"/>
              </a:defRPr>
            </a:lvl1pPr>
          </a:lstStyle>
          <a:p>
            <a:pPr>
              <a:defRPr/>
            </a:pPr>
            <a:fld id="{AD74CADA-452C-2447-9BDD-9A27E23D2FEC}" type="slidenum">
              <a:rPr lang="zh-CN" altLang="en-US"/>
              <a:pPr>
                <a:defRPr/>
              </a:pPr>
              <a:t>‹#›</a:t>
            </a:fld>
            <a:endParaRPr lang="en-US" sz="1800">
              <a:ea typeface="方正韵动中黑简体" charset="0"/>
              <a:cs typeface="方正韵动中黑简体" charset="0"/>
            </a:endParaRPr>
          </a:p>
        </p:txBody>
      </p:sp>
      <p:sp>
        <p:nvSpPr>
          <p:cNvPr id="12" name="Rectangle 6"/>
          <p:cNvSpPr txBox="1">
            <a:spLocks noChangeArrowheads="1"/>
          </p:cNvSpPr>
          <p:nvPr userDrawn="1"/>
        </p:nvSpPr>
        <p:spPr>
          <a:xfrm>
            <a:off x="8280412" y="6397625"/>
            <a:ext cx="558788" cy="476250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0000"/>
                </a:solidFill>
                <a:latin typeface="Arial" charset="0"/>
                <a:ea typeface="宋体" charset="0"/>
                <a:cs typeface="宋体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r">
              <a:defRPr/>
            </a:pPr>
            <a:fld id="{8FC25CBC-6490-5E42-8585-916AFC5BED9F}" type="slidenum">
              <a:rPr lang="zh-CN" altLang="en-US" smtClean="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chemeClr val="bg1"/>
              </a:solidFill>
              <a:ea typeface="方正韵动中黑简体" charset="0"/>
              <a:cs typeface="方正韵动中黑简体" charset="0"/>
            </a:endParaRPr>
          </a:p>
        </p:txBody>
      </p:sp>
      <p:pic>
        <p:nvPicPr>
          <p:cNvPr id="8" name="Picture 10" descr="Peking University Logo(Red)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16913" y="115888"/>
            <a:ext cx="693737" cy="68897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p14="http://schemas.microsoft.com/office/powerpoint/2010/main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黑体" charset="0"/>
          <a:ea typeface="微软雅黑" charset="0"/>
          <a:cs typeface="微软雅黑" charset="0"/>
          <a:sym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黑体" charset="0"/>
          <a:ea typeface="微软雅黑" charset="0"/>
          <a:cs typeface="微软雅黑" charset="0"/>
          <a:sym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黑体" charset="0"/>
          <a:ea typeface="微软雅黑" charset="0"/>
          <a:cs typeface="微软雅黑" charset="0"/>
          <a:sym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黑体" charset="0"/>
          <a:ea typeface="微软雅黑" charset="0"/>
          <a:cs typeface="微软雅黑" charset="0"/>
          <a:sym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黑体" charset="0"/>
          <a:ea typeface="微软雅黑" charset="0"/>
          <a:cs typeface="微软雅黑" charset="0"/>
          <a:sym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黑体" charset="0"/>
          <a:ea typeface="微软雅黑" charset="0"/>
          <a:cs typeface="微软雅黑" charset="0"/>
          <a:sym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黑体" charset="0"/>
          <a:ea typeface="微软雅黑" charset="0"/>
          <a:cs typeface="微软雅黑" charset="0"/>
          <a:sym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黑体" charset="0"/>
          <a:ea typeface="微软雅黑" charset="0"/>
          <a:cs typeface="微软雅黑" charset="0"/>
          <a:sym typeface="Arial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黑体"/>
          <a:ea typeface="黑体"/>
          <a:cs typeface="黑体"/>
          <a:sym typeface="Arial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黑体"/>
          <a:ea typeface="黑体"/>
          <a:cs typeface="黑体"/>
          <a:sym typeface="Arial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黑体"/>
          <a:ea typeface="黑体"/>
          <a:cs typeface="黑体"/>
          <a:sym typeface="Arial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黑体"/>
          <a:ea typeface="黑体"/>
          <a:cs typeface="黑体"/>
          <a:sym typeface="Arial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黑体"/>
          <a:ea typeface="黑体"/>
          <a:cs typeface="黑体"/>
          <a:sym typeface="Arial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__1.doc"/><Relationship Id="rId4" Type="http://schemas.openxmlformats.org/officeDocument/2006/relationships/image" Target="../media/image29.emf"/><Relationship Id="rId5" Type="http://schemas.openxmlformats.org/officeDocument/2006/relationships/image" Target="../media/image2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4" Type="http://schemas.openxmlformats.org/officeDocument/2006/relationships/image" Target="../media/image3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8.emf"/><Relationship Id="rId5" Type="http://schemas.openxmlformats.org/officeDocument/2006/relationships/image" Target="../media/image3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42.wmf"/><Relationship Id="rId6" Type="http://schemas.openxmlformats.org/officeDocument/2006/relationships/image" Target="../media/image4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4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49.emf"/><Relationship Id="rId5" Type="http://schemas.openxmlformats.org/officeDocument/2006/relationships/image" Target="../media/image50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51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5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wmf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wmf"/><Relationship Id="rId12" Type="http://schemas.openxmlformats.org/officeDocument/2006/relationships/oleObject" Target="../embeddings/oleObject13.bin"/><Relationship Id="rId13" Type="http://schemas.openxmlformats.org/officeDocument/2006/relationships/image" Target="../media/image58.wmf"/><Relationship Id="rId14" Type="http://schemas.openxmlformats.org/officeDocument/2006/relationships/oleObject" Target="../embeddings/oleObject14.bin"/><Relationship Id="rId15" Type="http://schemas.openxmlformats.org/officeDocument/2006/relationships/image" Target="../media/image59.wmf"/><Relationship Id="rId16" Type="http://schemas.openxmlformats.org/officeDocument/2006/relationships/oleObject" Target="../embeddings/oleObject15.bin"/><Relationship Id="rId17" Type="http://schemas.openxmlformats.org/officeDocument/2006/relationships/image" Target="../media/image60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oleObject" Target="../embeddings/oleObject10.bin"/><Relationship Id="rId7" Type="http://schemas.openxmlformats.org/officeDocument/2006/relationships/image" Target="../media/image55.w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56.wmf"/><Relationship Id="rId10" Type="http://schemas.openxmlformats.org/officeDocument/2006/relationships/oleObject" Target="../embeddings/oleObject1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64.emf"/><Relationship Id="rId6" Type="http://schemas.openxmlformats.org/officeDocument/2006/relationships/image" Target="../media/image65.jpeg"/><Relationship Id="rId7" Type="http://schemas.openxmlformats.org/officeDocument/2006/relationships/image" Target="../media/image66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3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/Relationships>
</file>

<file path=ppt/slides/_rels/slide5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26" Type="http://schemas.openxmlformats.org/officeDocument/2006/relationships/image" Target="../media/image92.png"/><Relationship Id="rId27" Type="http://schemas.openxmlformats.org/officeDocument/2006/relationships/image" Target="../media/image93.png"/><Relationship Id="rId28" Type="http://schemas.openxmlformats.org/officeDocument/2006/relationships/image" Target="../media/image94.png"/><Relationship Id="rId29" Type="http://schemas.openxmlformats.org/officeDocument/2006/relationships/image" Target="../media/image9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73.jpeg"/><Relationship Id="rId4" Type="http://schemas.openxmlformats.org/officeDocument/2006/relationships/image" Target="../media/image74.jpeg"/><Relationship Id="rId5" Type="http://schemas.openxmlformats.org/officeDocument/2006/relationships/image" Target="../media/image75.jpeg"/><Relationship Id="rId30" Type="http://schemas.openxmlformats.org/officeDocument/2006/relationships/image" Target="../media/image96.png"/><Relationship Id="rId31" Type="http://schemas.openxmlformats.org/officeDocument/2006/relationships/image" Target="../media/image97.png"/><Relationship Id="rId32" Type="http://schemas.openxmlformats.org/officeDocument/2006/relationships/image" Target="../media/image98.png"/><Relationship Id="rId9" Type="http://schemas.openxmlformats.org/officeDocument/2006/relationships/image" Target="../media/image79.jpeg"/><Relationship Id="rId6" Type="http://schemas.openxmlformats.org/officeDocument/2006/relationships/image" Target="../media/image76.jpeg"/><Relationship Id="rId7" Type="http://schemas.openxmlformats.org/officeDocument/2006/relationships/image" Target="../media/image77.jpeg"/><Relationship Id="rId8" Type="http://schemas.openxmlformats.org/officeDocument/2006/relationships/image" Target="../media/image78.jpeg"/><Relationship Id="rId33" Type="http://schemas.openxmlformats.org/officeDocument/2006/relationships/image" Target="../media/image99.png"/><Relationship Id="rId34" Type="http://schemas.microsoft.com/office/2007/relationships/hdphoto" Target="../media/hdphoto6.wdp"/><Relationship Id="rId10" Type="http://schemas.openxmlformats.org/officeDocument/2006/relationships/image" Target="../media/image80.jpe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microsoft.com/office/2007/relationships/hdphoto" Target="../media/hdphoto2.wdp"/><Relationship Id="rId14" Type="http://schemas.microsoft.com/office/2007/relationships/hdphoto" Target="../media/hdphoto3.wdp"/><Relationship Id="rId15" Type="http://schemas.microsoft.com/office/2007/relationships/hdphoto" Target="../media/hdphoto4.wdp"/><Relationship Id="rId16" Type="http://schemas.microsoft.com/office/2007/relationships/hdphoto" Target="../media/hdphoto5.wdp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20" Type="http://schemas.openxmlformats.org/officeDocument/2006/relationships/image" Target="../media/image115.png"/><Relationship Id="rId21" Type="http://schemas.openxmlformats.org/officeDocument/2006/relationships/image" Target="../media/image116.png"/><Relationship Id="rId22" Type="http://schemas.openxmlformats.org/officeDocument/2006/relationships/image" Target="../media/image117.png"/><Relationship Id="rId23" Type="http://schemas.openxmlformats.org/officeDocument/2006/relationships/image" Target="../media/image118.png"/><Relationship Id="rId24" Type="http://schemas.openxmlformats.org/officeDocument/2006/relationships/image" Target="../media/image119.png"/><Relationship Id="rId25" Type="http://schemas.openxmlformats.org/officeDocument/2006/relationships/image" Target="../media/image120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00.png"/><Relationship Id="rId4" Type="http://schemas.microsoft.com/office/2007/relationships/hdphoto" Target="../media/hdphoto7.wdp"/><Relationship Id="rId5" Type="http://schemas.openxmlformats.org/officeDocument/2006/relationships/image" Target="../media/image101.png"/><Relationship Id="rId6" Type="http://schemas.microsoft.com/office/2007/relationships/hdphoto" Target="../media/hdphoto8.wdp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eg"/><Relationship Id="rId3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eg"/><Relationship Id="rId3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eg"/><Relationship Id="rId3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7.png"/><Relationship Id="rId10" Type="http://schemas.openxmlformats.org/officeDocument/2006/relationships/image" Target="../media/image81.png"/><Relationship Id="rId11" Type="http://schemas.openxmlformats.org/officeDocument/2006/relationships/image" Target="../media/image98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20" Type="http://schemas.openxmlformats.org/officeDocument/2006/relationships/image" Target="../media/image151.jpeg"/><Relationship Id="rId21" Type="http://schemas.openxmlformats.org/officeDocument/2006/relationships/image" Target="../media/image152.jpeg"/><Relationship Id="rId22" Type="http://schemas.openxmlformats.org/officeDocument/2006/relationships/image" Target="../media/image153.jpeg"/><Relationship Id="rId23" Type="http://schemas.openxmlformats.org/officeDocument/2006/relationships/image" Target="../media/image154.jpeg"/><Relationship Id="rId24" Type="http://schemas.openxmlformats.org/officeDocument/2006/relationships/image" Target="../media/image155.jpeg"/><Relationship Id="rId25" Type="http://schemas.openxmlformats.org/officeDocument/2006/relationships/image" Target="../media/image156.jpeg"/><Relationship Id="rId26" Type="http://schemas.openxmlformats.org/officeDocument/2006/relationships/image" Target="../media/image157.jpeg"/><Relationship Id="rId27" Type="http://schemas.openxmlformats.org/officeDocument/2006/relationships/image" Target="../media/image158.jpeg"/><Relationship Id="rId28" Type="http://schemas.openxmlformats.org/officeDocument/2006/relationships/image" Target="../media/image159.png"/><Relationship Id="rId29" Type="http://schemas.openxmlformats.org/officeDocument/2006/relationships/image" Target="../media/image98.png"/><Relationship Id="rId30" Type="http://schemas.openxmlformats.org/officeDocument/2006/relationships/image" Target="../media/image160.jpeg"/><Relationship Id="rId31" Type="http://schemas.openxmlformats.org/officeDocument/2006/relationships/image" Target="../media/image161.jpeg"/><Relationship Id="rId32" Type="http://schemas.openxmlformats.org/officeDocument/2006/relationships/image" Target="../media/image162.jpeg"/><Relationship Id="rId10" Type="http://schemas.openxmlformats.org/officeDocument/2006/relationships/image" Target="../media/image141.png"/><Relationship Id="rId11" Type="http://schemas.openxmlformats.org/officeDocument/2006/relationships/image" Target="../media/image142.jpeg"/><Relationship Id="rId12" Type="http://schemas.openxmlformats.org/officeDocument/2006/relationships/image" Target="../media/image143.jpeg"/><Relationship Id="rId13" Type="http://schemas.openxmlformats.org/officeDocument/2006/relationships/image" Target="../media/image144.jpeg"/><Relationship Id="rId14" Type="http://schemas.openxmlformats.org/officeDocument/2006/relationships/image" Target="../media/image145.jpeg"/><Relationship Id="rId15" Type="http://schemas.openxmlformats.org/officeDocument/2006/relationships/image" Target="../media/image146.jpeg"/><Relationship Id="rId16" Type="http://schemas.openxmlformats.org/officeDocument/2006/relationships/image" Target="../media/image147.jpeg"/><Relationship Id="rId17" Type="http://schemas.openxmlformats.org/officeDocument/2006/relationships/image" Target="../media/image148.jpeg"/><Relationship Id="rId18" Type="http://schemas.openxmlformats.org/officeDocument/2006/relationships/image" Target="../media/image149.jpeg"/><Relationship Id="rId19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4.jpeg"/><Relationship Id="rId20" Type="http://schemas.openxmlformats.org/officeDocument/2006/relationships/image" Target="../media/image98.png"/><Relationship Id="rId21" Type="http://schemas.openxmlformats.org/officeDocument/2006/relationships/image" Target="../media/image160.jpeg"/><Relationship Id="rId22" Type="http://schemas.openxmlformats.org/officeDocument/2006/relationships/image" Target="../media/image161.jpeg"/><Relationship Id="rId23" Type="http://schemas.openxmlformats.org/officeDocument/2006/relationships/image" Target="../media/image162.jpeg"/><Relationship Id="rId24" Type="http://schemas.openxmlformats.org/officeDocument/2006/relationships/image" Target="../media/image163.jpeg"/><Relationship Id="rId10" Type="http://schemas.openxmlformats.org/officeDocument/2006/relationships/image" Target="../media/image147.jpeg"/><Relationship Id="rId11" Type="http://schemas.openxmlformats.org/officeDocument/2006/relationships/image" Target="../media/image148.jpeg"/><Relationship Id="rId12" Type="http://schemas.openxmlformats.org/officeDocument/2006/relationships/image" Target="../media/image149.jpeg"/><Relationship Id="rId13" Type="http://schemas.openxmlformats.org/officeDocument/2006/relationships/image" Target="../media/image151.jpeg"/><Relationship Id="rId14" Type="http://schemas.openxmlformats.org/officeDocument/2006/relationships/image" Target="../media/image153.jpeg"/><Relationship Id="rId15" Type="http://schemas.openxmlformats.org/officeDocument/2006/relationships/image" Target="../media/image154.jpeg"/><Relationship Id="rId16" Type="http://schemas.openxmlformats.org/officeDocument/2006/relationships/image" Target="../media/image155.jpeg"/><Relationship Id="rId17" Type="http://schemas.openxmlformats.org/officeDocument/2006/relationships/image" Target="../media/image157.jpeg"/><Relationship Id="rId18" Type="http://schemas.openxmlformats.org/officeDocument/2006/relationships/image" Target="../media/image158.jpeg"/><Relationship Id="rId19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jpeg"/><Relationship Id="rId8" Type="http://schemas.openxmlformats.org/officeDocument/2006/relationships/image" Target="../media/image14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20" Type="http://schemas.openxmlformats.org/officeDocument/2006/relationships/image" Target="../media/image182.jpeg"/><Relationship Id="rId21" Type="http://schemas.openxmlformats.org/officeDocument/2006/relationships/image" Target="../media/image183.jpeg"/><Relationship Id="rId22" Type="http://schemas.openxmlformats.org/officeDocument/2006/relationships/image" Target="../media/image184.jpeg"/><Relationship Id="rId23" Type="http://schemas.openxmlformats.org/officeDocument/2006/relationships/image" Target="../media/image185.jpeg"/><Relationship Id="rId24" Type="http://schemas.openxmlformats.org/officeDocument/2006/relationships/image" Target="../media/image186.jpeg"/><Relationship Id="rId25" Type="http://schemas.openxmlformats.org/officeDocument/2006/relationships/image" Target="../media/image153.jpeg"/><Relationship Id="rId26" Type="http://schemas.openxmlformats.org/officeDocument/2006/relationships/image" Target="../media/image154.jpeg"/><Relationship Id="rId27" Type="http://schemas.openxmlformats.org/officeDocument/2006/relationships/image" Target="../media/image187.jpeg"/><Relationship Id="rId28" Type="http://schemas.openxmlformats.org/officeDocument/2006/relationships/image" Target="../media/image188.jpeg"/><Relationship Id="rId29" Type="http://schemas.openxmlformats.org/officeDocument/2006/relationships/image" Target="../media/image157.jpeg"/><Relationship Id="rId30" Type="http://schemas.openxmlformats.org/officeDocument/2006/relationships/image" Target="../media/image189.jpeg"/><Relationship Id="rId31" Type="http://schemas.openxmlformats.org/officeDocument/2006/relationships/image" Target="../media/image190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jpeg"/><Relationship Id="rId15" Type="http://schemas.openxmlformats.org/officeDocument/2006/relationships/image" Target="../media/image177.jpeg"/><Relationship Id="rId16" Type="http://schemas.openxmlformats.org/officeDocument/2006/relationships/image" Target="../media/image178.jpeg"/><Relationship Id="rId17" Type="http://schemas.openxmlformats.org/officeDocument/2006/relationships/image" Target="../media/image179.jpeg"/><Relationship Id="rId18" Type="http://schemas.openxmlformats.org/officeDocument/2006/relationships/image" Target="../media/image180.jpeg"/><Relationship Id="rId19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eg"/><Relationship Id="rId3" Type="http://schemas.openxmlformats.org/officeDocument/2006/relationships/image" Target="../media/image165.jpeg"/><Relationship Id="rId4" Type="http://schemas.openxmlformats.org/officeDocument/2006/relationships/image" Target="../media/image166.jpe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scaling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" y="5913276"/>
            <a:ext cx="9144000" cy="965783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685800" y="1628800"/>
            <a:ext cx="7848600" cy="1980220"/>
          </a:xfrm>
        </p:spPr>
        <p:txBody>
          <a:bodyPr/>
          <a:lstStyle/>
          <a:p>
            <a:r>
              <a:rPr lang="en-US" altLang="zh-CN" sz="6000" b="1" dirty="0" smtClean="0">
                <a:solidFill>
                  <a:srgbClr val="FF0000"/>
                </a:solidFill>
                <a:latin typeface="+mj-ea"/>
                <a:cs typeface="宋体" charset="0"/>
              </a:rPr>
              <a:t>AVS</a:t>
            </a:r>
            <a:r>
              <a:rPr lang="zh-CN" altLang="en-US" sz="6000" b="1" dirty="0" smtClean="0">
                <a:solidFill>
                  <a:srgbClr val="FF0000"/>
                </a:solidFill>
                <a:latin typeface="+mj-ea"/>
                <a:cs typeface="宋体" charset="0"/>
              </a:rPr>
              <a:t>标准</a:t>
            </a:r>
            <a:r>
              <a:rPr lang="en-US" altLang="zh-CN" sz="6000" b="1" dirty="0" smtClean="0">
                <a:solidFill>
                  <a:srgbClr val="FF0000"/>
                </a:solidFill>
                <a:latin typeface="+mj-ea"/>
                <a:cs typeface="宋体" charset="0"/>
              </a:rPr>
              <a:t>——</a:t>
            </a:r>
            <a:br>
              <a:rPr lang="en-US" altLang="zh-CN" sz="6000" b="1" dirty="0" smtClean="0">
                <a:solidFill>
                  <a:srgbClr val="FF0000"/>
                </a:solidFill>
                <a:latin typeface="+mj-ea"/>
                <a:cs typeface="宋体" charset="0"/>
              </a:rPr>
            </a:br>
            <a:r>
              <a:rPr lang="zh-CN" altLang="en-US" sz="6000" b="1" dirty="0" smtClean="0">
                <a:solidFill>
                  <a:srgbClr val="FF0000"/>
                </a:solidFill>
                <a:latin typeface="+mj-ea"/>
                <a:cs typeface="宋体" charset="0"/>
              </a:rPr>
              <a:t>过去、现在、与未来</a:t>
            </a:r>
            <a:endParaRPr lang="zh-CN" altLang="en-US" sz="6000" b="1" dirty="0">
              <a:solidFill>
                <a:srgbClr val="FF0000"/>
              </a:solidFill>
              <a:latin typeface="+mj-ea"/>
              <a:cs typeface="宋体" charset="0"/>
            </a:endParaRPr>
          </a:p>
        </p:txBody>
      </p:sp>
      <p:sp>
        <p:nvSpPr>
          <p:cNvPr id="20483" name="Subtitle 2"/>
          <p:cNvSpPr>
            <a:spLocks noGrp="1"/>
          </p:cNvSpPr>
          <p:nvPr>
            <p:ph type="subTitle" idx="1"/>
          </p:nvPr>
        </p:nvSpPr>
        <p:spPr>
          <a:xfrm>
            <a:off x="684213" y="3933056"/>
            <a:ext cx="7756525" cy="2628292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zh-CN" altLang="en-US" sz="3600" b="1" dirty="0" smtClean="0">
                <a:latin typeface="Times New Roman" charset="0"/>
                <a:ea typeface="黑体" charset="0"/>
              </a:rPr>
              <a:t>黄铁军</a:t>
            </a:r>
            <a:endParaRPr lang="en-US" altLang="zh-CN" sz="3600" b="1" dirty="0" smtClean="0">
              <a:latin typeface="Times New Roman" charset="0"/>
              <a:ea typeface="黑体" charset="0"/>
            </a:endParaRPr>
          </a:p>
          <a:p>
            <a:pPr>
              <a:buFont typeface="Wingdings" charset="0"/>
              <a:buNone/>
            </a:pPr>
            <a:r>
              <a:rPr lang="zh-CN" altLang="en-US" sz="2400" b="1" dirty="0" smtClean="0">
                <a:latin typeface="Times New Roman" charset="0"/>
                <a:ea typeface="黑体" charset="0"/>
              </a:rPr>
              <a:t>北京大学信息科学技术学院数字媒体研究所</a:t>
            </a:r>
            <a:endParaRPr lang="en-US" altLang="zh-CN" sz="2400" b="1" dirty="0">
              <a:latin typeface="Times New Roman" charset="0"/>
              <a:ea typeface="黑体" charset="0"/>
            </a:endParaRPr>
          </a:p>
          <a:p>
            <a:pPr>
              <a:buFont typeface="Wingdings" charset="0"/>
              <a:buNone/>
            </a:pPr>
            <a:r>
              <a:rPr lang="zh-CN" altLang="en-US" sz="2400" b="1" dirty="0" smtClean="0">
                <a:latin typeface="Times New Roman" charset="0"/>
                <a:ea typeface="黑体" charset="0"/>
              </a:rPr>
              <a:t>北京大学数字视频编解码技术国家工程实验室</a:t>
            </a:r>
            <a:endParaRPr lang="en-US" altLang="zh-CN" sz="2400" b="1" dirty="0" smtClean="0">
              <a:latin typeface="Times New Roman" charset="0"/>
              <a:ea typeface="黑体" charset="0"/>
            </a:endParaRPr>
          </a:p>
          <a:p>
            <a:pPr>
              <a:buFont typeface="Wingdings" charset="0"/>
              <a:buNone/>
            </a:pPr>
            <a:r>
              <a:rPr lang="en-US" altLang="zh-CN" sz="2400" b="1" dirty="0" smtClean="0">
                <a:latin typeface="Times New Roman" charset="0"/>
                <a:ea typeface="黑体" charset="0"/>
              </a:rPr>
              <a:t>AVS</a:t>
            </a:r>
            <a:r>
              <a:rPr lang="zh-CN" altLang="en-US" sz="2400" b="1" dirty="0" smtClean="0">
                <a:latin typeface="Times New Roman" charset="0"/>
                <a:ea typeface="黑体" charset="0"/>
              </a:rPr>
              <a:t>标准工作组，</a:t>
            </a:r>
            <a:r>
              <a:rPr lang="en-US" altLang="zh-CN" sz="2400" b="1" dirty="0" smtClean="0">
                <a:latin typeface="Times New Roman" charset="0"/>
                <a:ea typeface="黑体" charset="0"/>
              </a:rPr>
              <a:t>AVS</a:t>
            </a:r>
            <a:r>
              <a:rPr lang="zh-CN" altLang="en-US" sz="2400" b="1" dirty="0" smtClean="0">
                <a:latin typeface="Times New Roman" charset="0"/>
                <a:ea typeface="黑体" charset="0"/>
              </a:rPr>
              <a:t>产业技术创新战略联盟</a:t>
            </a:r>
            <a:endParaRPr lang="en-US" altLang="zh-CN" sz="2400" b="1" dirty="0" smtClean="0">
              <a:latin typeface="Times New Roman" charset="0"/>
              <a:ea typeface="黑体" charset="0"/>
            </a:endParaRPr>
          </a:p>
          <a:p>
            <a:pPr>
              <a:buFont typeface="Wingdings" charset="0"/>
              <a:buNone/>
            </a:pPr>
            <a:r>
              <a:rPr lang="zh-CN" altLang="zh-CN" sz="2800" b="1" dirty="0" smtClean="0">
                <a:latin typeface="Times New Roman" charset="0"/>
                <a:ea typeface="黑体" charset="0"/>
              </a:rPr>
              <a:t>2</a:t>
            </a:r>
            <a:r>
              <a:rPr lang="en-US" altLang="zh-CN" sz="2800" b="1" dirty="0" smtClean="0">
                <a:latin typeface="Times New Roman" charset="0"/>
                <a:ea typeface="黑体" charset="0"/>
              </a:rPr>
              <a:t>014</a:t>
            </a:r>
            <a:r>
              <a:rPr lang="zh-CN" altLang="en-US" sz="2800" b="1" dirty="0" smtClean="0">
                <a:latin typeface="Times New Roman" charset="0"/>
                <a:ea typeface="黑体" charset="0"/>
              </a:rPr>
              <a:t>年</a:t>
            </a:r>
            <a:r>
              <a:rPr lang="en-US" altLang="zh-CN" sz="2800" b="1" dirty="0" smtClean="0">
                <a:latin typeface="Times New Roman" charset="0"/>
                <a:ea typeface="黑体" charset="0"/>
              </a:rPr>
              <a:t>5</a:t>
            </a:r>
            <a:r>
              <a:rPr lang="zh-CN" altLang="en-US" sz="2800" b="1" dirty="0" smtClean="0">
                <a:latin typeface="Times New Roman" charset="0"/>
                <a:ea typeface="黑体" charset="0"/>
              </a:rPr>
              <a:t>月</a:t>
            </a:r>
            <a:r>
              <a:rPr lang="en-US" altLang="zh-CN" sz="2800" b="1" dirty="0" smtClean="0">
                <a:latin typeface="Times New Roman" charset="0"/>
                <a:ea typeface="黑体" charset="0"/>
              </a:rPr>
              <a:t>28</a:t>
            </a:r>
            <a:r>
              <a:rPr lang="zh-CN" altLang="en-US" sz="2800" b="1" dirty="0" smtClean="0">
                <a:latin typeface="Times New Roman" charset="0"/>
                <a:ea typeface="黑体" charset="0"/>
              </a:rPr>
              <a:t>日，厦门</a:t>
            </a:r>
            <a:endParaRPr lang="en-US" altLang="zh-CN" sz="3200" b="1" dirty="0">
              <a:latin typeface="Times New Roman" charset="0"/>
              <a:ea typeface="黑体" charset="0"/>
            </a:endParaRPr>
          </a:p>
          <a:p>
            <a:pPr>
              <a:buFont typeface="Wingdings" charset="0"/>
              <a:buNone/>
            </a:pPr>
            <a:endParaRPr lang="zh-CN" altLang="en-US" sz="2800" b="1" dirty="0">
              <a:latin typeface="Times New Roman" charset="0"/>
              <a:ea typeface="黑体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9080" y="620688"/>
            <a:ext cx="6340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dirty="0">
                <a:latin typeface="Heiti SC Light"/>
                <a:ea typeface="Heiti SC Light"/>
                <a:cs typeface="Heiti SC Light"/>
              </a:rPr>
              <a:t>《</a:t>
            </a:r>
            <a:r>
              <a:rPr lang="en-US" altLang="zh-CN" sz="3200" dirty="0">
                <a:latin typeface="Heiti SC Light"/>
                <a:ea typeface="Heiti SC Light"/>
                <a:cs typeface="Heiti SC Light"/>
              </a:rPr>
              <a:t>AVS+</a:t>
            </a:r>
            <a:r>
              <a:rPr lang="zh-CN" altLang="zh-CN" sz="3200" dirty="0">
                <a:latin typeface="Heiti SC Light"/>
                <a:ea typeface="Heiti SC Light"/>
                <a:cs typeface="Heiti SC Light"/>
              </a:rPr>
              <a:t>技术应用实施指南</a:t>
            </a:r>
            <a:r>
              <a:rPr lang="zh-CN" altLang="zh-CN" sz="3200">
                <a:latin typeface="Heiti SC Light"/>
                <a:ea typeface="Heiti SC Light"/>
                <a:cs typeface="Heiti SC Light"/>
              </a:rPr>
              <a:t>》</a:t>
            </a:r>
            <a:r>
              <a:rPr lang="zh-CN" altLang="zh-CN" sz="3200" smtClean="0">
                <a:latin typeface="Heiti SC Light"/>
                <a:ea typeface="Heiti SC Light"/>
                <a:cs typeface="Heiti SC Light"/>
              </a:rPr>
              <a:t>宣贯会</a:t>
            </a:r>
            <a:endParaRPr lang="zh-CN" altLang="zh-CN" sz="3200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9942066"/>
      </p:ext>
    </p:extLst>
  </p:cSld>
  <p:clrMapOvr>
    <a:masterClrMapping/>
  </p:clrMapOvr>
  <p:transition xmlns:p14="http://schemas.microsoft.com/office/powerpoint/2010/main" advTm="18627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下凸带形 6"/>
          <p:cNvSpPr/>
          <p:nvPr/>
        </p:nvSpPr>
        <p:spPr>
          <a:xfrm>
            <a:off x="431540" y="2733273"/>
            <a:ext cx="8424936" cy="1116124"/>
          </a:xfrm>
          <a:prstGeom prst="ribbon">
            <a:avLst>
              <a:gd name="adj1" fmla="val 11146"/>
              <a:gd name="adj2" fmla="val 75000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 smtClean="0">
                <a:solidFill>
                  <a:srgbClr val="FF0000"/>
                </a:solidFill>
              </a:rPr>
              <a:t>提</a:t>
            </a:r>
            <a:r>
              <a:rPr lang="en-US" altLang="zh-CN" sz="5400" dirty="0" smtClean="0">
                <a:solidFill>
                  <a:srgbClr val="FF0000"/>
                </a:solidFill>
              </a:rPr>
              <a:t> </a:t>
            </a:r>
            <a:r>
              <a:rPr lang="zh-CN" altLang="en-US" sz="5400" dirty="0" smtClean="0">
                <a:solidFill>
                  <a:srgbClr val="FF0000"/>
                </a:solidFill>
              </a:rPr>
              <a:t>纲</a:t>
            </a:r>
            <a:endParaRPr kumimoji="1"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907704" y="2024844"/>
            <a:ext cx="6984776" cy="34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zh-CN" altLang="en-US" sz="4800" dirty="0" smtClean="0"/>
              <a:t>视频编码标准回顾</a:t>
            </a:r>
            <a:endParaRPr lang="en-US" altLang="zh-CN" sz="4800" dirty="0" smtClean="0"/>
          </a:p>
          <a:p>
            <a:r>
              <a:rPr lang="en-US" altLang="zh-CN" sz="4800" dirty="0" smtClean="0">
                <a:solidFill>
                  <a:srgbClr val="FFFF00"/>
                </a:solidFill>
              </a:rPr>
              <a:t>AVS+</a:t>
            </a:r>
            <a:r>
              <a:rPr lang="zh-CN" altLang="en-US" sz="4800" dirty="0" smtClean="0">
                <a:solidFill>
                  <a:srgbClr val="FFFF00"/>
                </a:solidFill>
              </a:rPr>
              <a:t>及产业化</a:t>
            </a:r>
            <a:endParaRPr lang="en-US" altLang="zh-CN" sz="4800" dirty="0" smtClean="0">
              <a:solidFill>
                <a:srgbClr val="FFFF00"/>
              </a:solidFill>
            </a:endParaRPr>
          </a:p>
          <a:p>
            <a:r>
              <a:rPr lang="en-US" altLang="zh-CN" sz="4800" dirty="0" smtClean="0"/>
              <a:t>AVS2</a:t>
            </a:r>
            <a:r>
              <a:rPr lang="zh-CN" altLang="en-US" sz="4800" dirty="0" smtClean="0"/>
              <a:t>标准制定完成</a:t>
            </a:r>
            <a:endParaRPr lang="en-US" altLang="zh-CN" sz="4800" dirty="0" smtClean="0"/>
          </a:p>
          <a:p>
            <a:r>
              <a:rPr lang="zh-CN" altLang="en-US" sz="4800" dirty="0" smtClean="0"/>
              <a:t>云时代的编码</a:t>
            </a:r>
            <a:r>
              <a:rPr lang="en-US" altLang="zh-CN" sz="4800" dirty="0" smtClean="0"/>
              <a:t>AVS3</a:t>
            </a:r>
            <a:endParaRPr lang="en-US" altLang="zh-CN" sz="4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" y="5913276"/>
            <a:ext cx="9144000" cy="965783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16214725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肘形连接符 8"/>
          <p:cNvCxnSpPr>
            <a:stCxn id="4" idx="0"/>
            <a:endCxn id="5" idx="2"/>
          </p:cNvCxnSpPr>
          <p:nvPr/>
        </p:nvCxnSpPr>
        <p:spPr>
          <a:xfrm rot="5400000" flipH="1" flipV="1">
            <a:off x="3275856" y="4545124"/>
            <a:ext cx="2520280" cy="1"/>
          </a:xfrm>
          <a:prstGeom prst="bentConnector3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6228184" y="4509120"/>
            <a:ext cx="2304256" cy="648072"/>
          </a:xfrm>
          <a:prstGeom prst="roundRect">
            <a:avLst/>
          </a:prstGeom>
          <a:solidFill>
            <a:srgbClr val="FFFFFF"/>
          </a:solidFill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0000CC"/>
                </a:solidFill>
              </a:rPr>
              <a:t>面向视频监控的</a:t>
            </a:r>
            <a:endParaRPr kumimoji="1" lang="en-US" altLang="zh-CN" sz="2000" dirty="0" smtClean="0">
              <a:solidFill>
                <a:srgbClr val="0000CC"/>
              </a:solidFill>
            </a:endParaRPr>
          </a:p>
          <a:p>
            <a:pPr algn="ctr"/>
            <a:r>
              <a:rPr kumimoji="1" lang="en-US" altLang="zh-CN" sz="2000" dirty="0" smtClean="0">
                <a:solidFill>
                  <a:srgbClr val="0000CC"/>
                </a:solidFill>
              </a:rPr>
              <a:t>AVS</a:t>
            </a:r>
            <a:r>
              <a:rPr kumimoji="1" lang="zh-CN" altLang="en-US" sz="2000" dirty="0" smtClean="0">
                <a:solidFill>
                  <a:srgbClr val="0000CC"/>
                </a:solidFill>
              </a:rPr>
              <a:t>伸展档</a:t>
            </a:r>
            <a:endParaRPr kumimoji="1" lang="zh-CN" altLang="en-US" sz="2000" dirty="0">
              <a:solidFill>
                <a:srgbClr val="0000CC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23528" y="4509120"/>
            <a:ext cx="2304256" cy="648072"/>
          </a:xfrm>
          <a:prstGeom prst="roundRect">
            <a:avLst/>
          </a:prstGeom>
          <a:solidFill>
            <a:srgbClr val="FFFFFF"/>
          </a:solidFill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0000CC"/>
                </a:solidFill>
              </a:rPr>
              <a:t>面向移动通信的</a:t>
            </a:r>
            <a:endParaRPr kumimoji="1" lang="en-US" altLang="zh-CN" sz="2000" dirty="0" smtClean="0">
              <a:solidFill>
                <a:srgbClr val="0000CC"/>
              </a:solidFill>
            </a:endParaRPr>
          </a:p>
          <a:p>
            <a:pPr algn="ctr"/>
            <a:r>
              <a:rPr kumimoji="1" lang="en-US" altLang="zh-CN" sz="2000" dirty="0" smtClean="0">
                <a:solidFill>
                  <a:srgbClr val="0000CC"/>
                </a:solidFill>
              </a:rPr>
              <a:t>AVS</a:t>
            </a:r>
            <a:r>
              <a:rPr kumimoji="1" lang="zh-CN" altLang="en-US" sz="2000" dirty="0" smtClean="0">
                <a:solidFill>
                  <a:srgbClr val="0000CC"/>
                </a:solidFill>
              </a:rPr>
              <a:t>移动档</a:t>
            </a:r>
            <a:endParaRPr kumimoji="1" lang="zh-CN" altLang="en-US" sz="2000" dirty="0">
              <a:solidFill>
                <a:srgbClr val="0000CC"/>
              </a:solidFill>
            </a:endParaRPr>
          </a:p>
        </p:txBody>
      </p:sp>
      <p:cxnSp>
        <p:nvCxnSpPr>
          <p:cNvPr id="20" name="直线箭头连接符 19"/>
          <p:cNvCxnSpPr>
            <a:stCxn id="4" idx="1"/>
            <a:endCxn id="16" idx="2"/>
          </p:cNvCxnSpPr>
          <p:nvPr/>
        </p:nvCxnSpPr>
        <p:spPr>
          <a:xfrm flipH="1" flipV="1">
            <a:off x="1475656" y="5157192"/>
            <a:ext cx="1584176" cy="972108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4" idx="3"/>
            <a:endCxn id="15" idx="2"/>
          </p:cNvCxnSpPr>
          <p:nvPr/>
        </p:nvCxnSpPr>
        <p:spPr>
          <a:xfrm flipV="1">
            <a:off x="6012160" y="5157192"/>
            <a:ext cx="1368152" cy="972108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3197004" y="1343744"/>
            <a:ext cx="2677984" cy="714129"/>
          </a:xfrm>
          <a:prstGeom prst="roundRect">
            <a:avLst/>
          </a:prstGeom>
          <a:solidFill>
            <a:srgbClr val="0000CC"/>
          </a:solidFill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bg1"/>
                </a:solidFill>
              </a:rPr>
              <a:t>国际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:IEEE P1857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国内：</a:t>
            </a:r>
            <a:r>
              <a:rPr lang="en-US" altLang="zh-CN" sz="2000" dirty="0">
                <a:solidFill>
                  <a:schemeClr val="bg1"/>
                </a:solidFill>
              </a:rPr>
              <a:t>AVS</a:t>
            </a:r>
            <a:r>
              <a:rPr lang="zh-CN" altLang="en-US" sz="2000" dirty="0" smtClean="0">
                <a:solidFill>
                  <a:schemeClr val="bg1"/>
                </a:solidFill>
              </a:rPr>
              <a:t>新版国标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24" name="肘形连接符 23"/>
          <p:cNvCxnSpPr>
            <a:stCxn id="5" idx="0"/>
            <a:endCxn id="23" idx="2"/>
          </p:cNvCxnSpPr>
          <p:nvPr/>
        </p:nvCxnSpPr>
        <p:spPr>
          <a:xfrm rot="16200000" flipV="1">
            <a:off x="4246478" y="2347392"/>
            <a:ext cx="579039" cy="1"/>
          </a:xfrm>
          <a:prstGeom prst="bentConnector3">
            <a:avLst/>
          </a:prstGeom>
          <a:ln w="57150" cmpd="sng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15" idx="0"/>
            <a:endCxn id="23" idx="3"/>
          </p:cNvCxnSpPr>
          <p:nvPr/>
        </p:nvCxnSpPr>
        <p:spPr>
          <a:xfrm rot="16200000" flipV="1">
            <a:off x="5223495" y="2352303"/>
            <a:ext cx="2808311" cy="1505324"/>
          </a:xfrm>
          <a:prstGeom prst="bentConnector2">
            <a:avLst/>
          </a:prstGeom>
          <a:ln w="57150" cmpd="sng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16" idx="0"/>
            <a:endCxn id="23" idx="1"/>
          </p:cNvCxnSpPr>
          <p:nvPr/>
        </p:nvCxnSpPr>
        <p:spPr>
          <a:xfrm rot="5400000" flipH="1" flipV="1">
            <a:off x="932175" y="2244291"/>
            <a:ext cx="2808311" cy="1721348"/>
          </a:xfrm>
          <a:prstGeom prst="bentConnector2">
            <a:avLst/>
          </a:prstGeom>
          <a:ln w="57150" cmpd="sng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059832" y="5805264"/>
            <a:ext cx="2952328" cy="648072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rgbClr val="FFFF00"/>
                </a:solidFill>
              </a:rPr>
              <a:t>AVS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国标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pPr algn="ctr"/>
            <a:r>
              <a:rPr kumimoji="1" lang="en-US" altLang="zh-CN" sz="2000" dirty="0" smtClean="0">
                <a:solidFill>
                  <a:srgbClr val="FFFF00"/>
                </a:solidFill>
              </a:rPr>
              <a:t>GB/T 20090.2-2006</a:t>
            </a:r>
            <a:endParaRPr kumimoji="1"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194029" y="2636912"/>
            <a:ext cx="2683935" cy="648072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</a:rPr>
              <a:t>AVS+ </a:t>
            </a:r>
            <a:r>
              <a:rPr lang="zh-CN" altLang="en-US" sz="2000" dirty="0" smtClean="0">
                <a:solidFill>
                  <a:srgbClr val="FFFF00"/>
                </a:solidFill>
              </a:rPr>
              <a:t>行标</a:t>
            </a:r>
            <a:endParaRPr lang="en-US" altLang="zh-CN" sz="2000" dirty="0" smtClean="0">
              <a:solidFill>
                <a:srgbClr val="FFFF00"/>
              </a:solidFill>
            </a:endParaRPr>
          </a:p>
          <a:p>
            <a:pPr algn="ctr"/>
            <a:r>
              <a:rPr lang="en-US" altLang="zh-CN" sz="2000" dirty="0" smtClean="0">
                <a:solidFill>
                  <a:srgbClr val="FFFF00"/>
                </a:solidFill>
              </a:rPr>
              <a:t>GY</a:t>
            </a:r>
            <a:r>
              <a:rPr lang="en-US" altLang="zh-CN" sz="2000" dirty="0">
                <a:solidFill>
                  <a:srgbClr val="FFFF00"/>
                </a:solidFill>
              </a:rPr>
              <a:t>/T 257-2012</a:t>
            </a:r>
            <a:endParaRPr kumimoji="1" lang="zh-CN" altLang="en-US" sz="2000" dirty="0">
              <a:solidFill>
                <a:srgbClr val="FFFF00"/>
              </a:solidFill>
            </a:endParaRPr>
          </a:p>
        </p:txBody>
      </p:sp>
      <p:cxnSp>
        <p:nvCxnSpPr>
          <p:cNvPr id="49" name="肘形连接符 48"/>
          <p:cNvCxnSpPr/>
          <p:nvPr/>
        </p:nvCxnSpPr>
        <p:spPr>
          <a:xfrm rot="16200000" flipV="1">
            <a:off x="4281871" y="1016732"/>
            <a:ext cx="504056" cy="1"/>
          </a:xfrm>
          <a:prstGeom prst="bentConnector3">
            <a:avLst/>
          </a:prstGeom>
          <a:ln w="57150" cmpd="sng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3740933" y="288618"/>
            <a:ext cx="1573838" cy="476086"/>
          </a:xfrm>
          <a:prstGeom prst="roundRect">
            <a:avLst/>
          </a:prstGeom>
          <a:solidFill>
            <a:srgbClr val="0000CC"/>
          </a:solidFill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</a:rPr>
              <a:t>AVS2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627784" y="3717032"/>
            <a:ext cx="3816424" cy="576064"/>
          </a:xfrm>
          <a:prstGeom prst="roundRect">
            <a:avLst/>
          </a:prstGeom>
          <a:solidFill>
            <a:srgbClr val="FFFFFF"/>
          </a:solidFill>
          <a:ln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</a:rPr>
              <a:t>广电总局科技司</a:t>
            </a:r>
            <a:r>
              <a:rPr kumimoji="1" lang="en-US" altLang="zh-CN" dirty="0" smtClean="0">
                <a:solidFill>
                  <a:srgbClr val="FF0000"/>
                </a:solidFill>
              </a:rPr>
              <a:t>-</a:t>
            </a:r>
            <a:r>
              <a:rPr kumimoji="1" lang="zh-CN" altLang="en-US" dirty="0" smtClean="0">
                <a:solidFill>
                  <a:srgbClr val="FF0000"/>
                </a:solidFill>
              </a:rPr>
              <a:t>工信部电子信息司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AVS</a:t>
            </a:r>
            <a:r>
              <a:rPr kumimoji="1" lang="zh-CN" altLang="en-US" dirty="0" smtClean="0">
                <a:solidFill>
                  <a:srgbClr val="FF0000"/>
                </a:solidFill>
              </a:rPr>
              <a:t>技术应用联合推进组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385964" y="4725144"/>
            <a:ext cx="2304256" cy="648072"/>
          </a:xfrm>
          <a:prstGeom prst="roundRect">
            <a:avLst/>
          </a:prstGeom>
          <a:solidFill>
            <a:srgbClr val="FFFFFF"/>
          </a:solidFill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0000CC"/>
                </a:solidFill>
              </a:rPr>
              <a:t>面向高清应用的</a:t>
            </a:r>
            <a:r>
              <a:rPr kumimoji="1" lang="en-US" altLang="zh-CN" sz="2000" dirty="0" smtClean="0">
                <a:solidFill>
                  <a:srgbClr val="0000CC"/>
                </a:solidFill>
              </a:rPr>
              <a:t>AVS</a:t>
            </a:r>
            <a:r>
              <a:rPr kumimoji="1" lang="zh-CN" altLang="en-US" sz="2000" dirty="0" smtClean="0">
                <a:solidFill>
                  <a:srgbClr val="0000CC"/>
                </a:solidFill>
              </a:rPr>
              <a:t>加强档</a:t>
            </a:r>
            <a:endParaRPr kumimoji="1" lang="zh-CN" altLang="en-US" sz="2000" dirty="0">
              <a:solidFill>
                <a:srgbClr val="0000CC"/>
              </a:solidFill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-216532" y="269776"/>
            <a:ext cx="4248472" cy="1287016"/>
          </a:xfrm>
        </p:spPr>
        <p:txBody>
          <a:bodyPr/>
          <a:lstStyle/>
          <a:p>
            <a:r>
              <a:rPr kumimoji="1" lang="en-US" altLang="zh-CN" dirty="0" smtClean="0"/>
              <a:t>AVS</a:t>
            </a:r>
            <a:r>
              <a:rPr kumimoji="1" lang="zh-CN" altLang="en-US" dirty="0" smtClean="0"/>
              <a:t>路线图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14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50" grpId="0" animBg="1"/>
      <p:bldP spid="14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6975859" y="6354325"/>
            <a:ext cx="1952625" cy="476250"/>
          </a:xfrm>
        </p:spPr>
        <p:txBody>
          <a:bodyPr/>
          <a:lstStyle/>
          <a:p>
            <a:pPr>
              <a:defRPr/>
            </a:pPr>
            <a:fld id="{B1FE0FA3-9655-47F7-8593-807F5E1AD119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368660"/>
            <a:ext cx="4060866" cy="57246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328084" y="1952836"/>
            <a:ext cx="29163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i="0" dirty="0" smtClean="0">
                <a:solidFill>
                  <a:srgbClr val="FF0000"/>
                </a:solidFill>
                <a:latin typeface="+mn-ea"/>
                <a:ea typeface="+mn-ea"/>
              </a:rPr>
              <a:t>2013</a:t>
            </a:r>
            <a:r>
              <a:rPr kumimoji="1" lang="zh-CN" altLang="en-US" sz="2400" i="0" dirty="0" smtClean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kumimoji="1" lang="en-US" altLang="zh-CN" sz="2400" i="0" dirty="0" smtClean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kumimoji="1" lang="zh-CN" altLang="en-US" sz="2400" i="0" dirty="0" smtClean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kumimoji="1" lang="en-US" altLang="zh-CN" sz="2400" i="0" dirty="0" smtClean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kumimoji="1" lang="zh-CN" altLang="en-US" sz="2400" i="0" dirty="0" smtClean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kumimoji="1" lang="en-US" altLang="zh-CN" sz="2400" i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AVS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AVS+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颁布为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IEEE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1857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标准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8" name="图片 7" descr="Screen Shot 2013-07-07 at 10.15.39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24" y="354364"/>
            <a:ext cx="4140460" cy="57389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1192476" y="3704836"/>
            <a:ext cx="2371412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i="0" dirty="0" smtClean="0">
                <a:solidFill>
                  <a:srgbClr val="FF0000"/>
                </a:solidFill>
                <a:latin typeface="+mn-ea"/>
                <a:ea typeface="+mn-ea"/>
              </a:rPr>
              <a:t>2012</a:t>
            </a:r>
            <a:r>
              <a:rPr kumimoji="1" lang="zh-CN" altLang="en-US" sz="2400" i="0" dirty="0" smtClean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r>
              <a:rPr kumimoji="1" lang="en-US" altLang="zh-CN" sz="2400" i="0" dirty="0" smtClean="0">
                <a:solidFill>
                  <a:srgbClr val="FF0000"/>
                </a:solidFill>
                <a:latin typeface="+mn-ea"/>
                <a:ea typeface="+mn-ea"/>
              </a:rPr>
              <a:t>7</a:t>
            </a:r>
            <a:r>
              <a:rPr kumimoji="1" lang="zh-CN" altLang="en-US" sz="2400" i="0" dirty="0" smtClean="0">
                <a:solidFill>
                  <a:srgbClr val="FF0000"/>
                </a:solidFill>
                <a:latin typeface="+mn-ea"/>
                <a:ea typeface="+mn-ea"/>
              </a:rPr>
              <a:t>月</a:t>
            </a:r>
            <a:r>
              <a:rPr kumimoji="1" lang="en-US" altLang="zh-CN" sz="2400" i="0" dirty="0" smtClean="0">
                <a:solidFill>
                  <a:srgbClr val="FF0000"/>
                </a:solidFill>
                <a:latin typeface="+mn-ea"/>
                <a:ea typeface="+mn-ea"/>
              </a:rPr>
              <a:t>10</a:t>
            </a:r>
            <a:r>
              <a:rPr kumimoji="1" lang="zh-CN" altLang="en-US" sz="2400" i="0" dirty="0" smtClean="0">
                <a:solidFill>
                  <a:srgbClr val="FF0000"/>
                </a:solidFill>
                <a:latin typeface="+mn-ea"/>
                <a:ea typeface="+mn-ea"/>
              </a:rPr>
              <a:t>日</a:t>
            </a:r>
            <a:endParaRPr kumimoji="1" lang="en-US" altLang="zh-CN" sz="2400" i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zh-CN" sz="2400" i="0" dirty="0" smtClean="0">
                <a:solidFill>
                  <a:srgbClr val="FF0000"/>
                </a:solidFill>
                <a:latin typeface="+mn-ea"/>
                <a:ea typeface="+mn-ea"/>
              </a:rPr>
              <a:t>AVS+</a:t>
            </a:r>
          </a:p>
          <a:p>
            <a:pPr algn="ctr"/>
            <a:r>
              <a:rPr kumimoji="1" lang="zh-CN" altLang="en-US" sz="2400" i="0" dirty="0" smtClean="0">
                <a:solidFill>
                  <a:srgbClr val="FF0000"/>
                </a:solidFill>
                <a:latin typeface="+mn-ea"/>
                <a:ea typeface="+mn-ea"/>
              </a:rPr>
              <a:t>广电行业</a:t>
            </a:r>
            <a:r>
              <a:rPr kumimoji="1" lang="en-US" altLang="en-US" sz="2400" i="0" dirty="0" smtClean="0">
                <a:solidFill>
                  <a:srgbClr val="FF0000"/>
                </a:solidFill>
                <a:latin typeface="+mn-ea"/>
                <a:ea typeface="+mn-ea"/>
              </a:rPr>
              <a:t>标准</a:t>
            </a:r>
            <a:endParaRPr lang="zh-CN" altLang="en-US" sz="2400" i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3367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内容占位符 2"/>
          <p:cNvSpPr>
            <a:spLocks noGrp="1"/>
          </p:cNvSpPr>
          <p:nvPr>
            <p:ph idx="1"/>
          </p:nvPr>
        </p:nvSpPr>
        <p:spPr>
          <a:xfrm>
            <a:off x="467544" y="1629494"/>
            <a:ext cx="8229600" cy="4895850"/>
          </a:xfrm>
        </p:spPr>
        <p:txBody>
          <a:bodyPr/>
          <a:lstStyle/>
          <a:p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IEEE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1857-2013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(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Video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part)</a:t>
            </a:r>
          </a:p>
          <a:p>
            <a:pPr lvl="1"/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Published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Jun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04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2013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IEEE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1857.2-2013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(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Audio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part)</a:t>
            </a:r>
          </a:p>
          <a:p>
            <a:pPr lvl="1"/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Published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Nov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12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2013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IEEE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1857.3-2013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(System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part)</a:t>
            </a:r>
          </a:p>
          <a:p>
            <a:pPr lvl="1"/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Published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Jan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20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2014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IEEE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1857a-2014</a:t>
            </a:r>
            <a:r>
              <a:rPr lang="zh-CN" altLang="en-US" sz="16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(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Amendment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video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0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)</a:t>
            </a:r>
            <a:endParaRPr lang="en-US" altLang="zh-CN" sz="2000" dirty="0">
              <a:solidFill>
                <a:srgbClr val="0000FF"/>
              </a:solidFill>
              <a:latin typeface="微软雅黑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Published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Apr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04</a:t>
            </a:r>
            <a:r>
              <a:rPr lang="zh-CN" altLang="en-US" sz="1800" dirty="0">
                <a:solidFill>
                  <a:srgbClr val="0000FF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charset="0"/>
                <a:ea typeface="Times New Roman" charset="0"/>
                <a:cs typeface="Times New Roman" charset="0"/>
              </a:rPr>
              <a:t>2014</a:t>
            </a:r>
            <a:endParaRPr lang="en-US" altLang="zh-CN" sz="2000" dirty="0">
              <a:solidFill>
                <a:srgbClr val="0000FF"/>
              </a:solidFill>
              <a:latin typeface="微软雅黑" charset="0"/>
              <a:ea typeface="Times New Roman" charset="0"/>
              <a:cs typeface="Times New Roman" charset="0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IEEE</a:t>
            </a:r>
            <a:r>
              <a:rPr lang="zh-CN" altLang="en-US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1857.4</a:t>
            </a:r>
            <a:r>
              <a:rPr lang="zh-CN" altLang="en-US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 (</a:t>
            </a:r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Next</a:t>
            </a:r>
            <a:r>
              <a:rPr lang="zh-CN" altLang="en-US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Generation</a:t>
            </a:r>
            <a:r>
              <a:rPr lang="zh-CN" altLang="en-US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Video</a:t>
            </a:r>
            <a:r>
              <a:rPr lang="zh-CN" altLang="en-US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coding)</a:t>
            </a:r>
          </a:p>
          <a:p>
            <a:pPr lvl="1"/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PAR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approved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Dec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11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2013.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 smtClean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Developed.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 Under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text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 smtClean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reviewing</a:t>
            </a:r>
            <a:endParaRPr lang="en-US" altLang="zh-CN" sz="1800" i="1" dirty="0">
              <a:solidFill>
                <a:srgbClr val="FF0000"/>
              </a:solidFill>
              <a:latin typeface="微软雅黑" charset="0"/>
              <a:ea typeface="Times New Roman" charset="0"/>
              <a:cs typeface="Times New Roman" charset="0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IEEE</a:t>
            </a:r>
            <a:r>
              <a:rPr lang="zh-CN" altLang="en-US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1857.5</a:t>
            </a:r>
            <a:r>
              <a:rPr lang="zh-CN" altLang="en-US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 (</a:t>
            </a:r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Mobile speech and audio coding</a:t>
            </a:r>
            <a:r>
              <a:rPr lang="zh-CN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)</a:t>
            </a:r>
            <a:endParaRPr lang="en-US" altLang="zh-CN" sz="2000" i="1" dirty="0">
              <a:solidFill>
                <a:srgbClr val="FF0000"/>
              </a:solidFill>
              <a:latin typeface="微软雅黑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PAR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approved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Dec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11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2013.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Developed.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Under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text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reviewing</a:t>
            </a:r>
            <a:endParaRPr lang="en-US" altLang="zh-CN" sz="1800" dirty="0">
              <a:solidFill>
                <a:srgbClr val="FF0000"/>
              </a:solidFill>
              <a:latin typeface="微软雅黑" charset="0"/>
              <a:ea typeface="Times New Roman" charset="0"/>
              <a:cs typeface="Times New Roman" charset="0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IEEE</a:t>
            </a:r>
            <a:r>
              <a:rPr lang="zh-CN" altLang="en-US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1857.6</a:t>
            </a:r>
            <a:r>
              <a:rPr lang="zh-CN" altLang="en-US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 (</a:t>
            </a:r>
            <a:r>
              <a:rPr lang="en-US" altLang="zh-CN" sz="20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Content description</a:t>
            </a:r>
            <a:r>
              <a:rPr lang="zh-CN" altLang="en-US" sz="20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)</a:t>
            </a:r>
            <a:endParaRPr lang="en-US" altLang="zh-CN" sz="2000" i="1" dirty="0">
              <a:solidFill>
                <a:srgbClr val="FF0000"/>
              </a:solidFill>
              <a:latin typeface="微软雅黑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PAR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approved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Dec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11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2013.</a:t>
            </a:r>
            <a:r>
              <a:rPr lang="zh-CN" altLang="en-US" sz="1800" i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  <a:latin typeface="微软雅黑" charset="0"/>
                <a:ea typeface="Times New Roman" charset="0"/>
                <a:cs typeface="Times New Roman" charset="0"/>
              </a:rPr>
              <a:t>Developing</a:t>
            </a:r>
          </a:p>
          <a:p>
            <a:pPr lvl="1"/>
            <a:endParaRPr lang="en-US" altLang="zh-CN" sz="1800" i="1" dirty="0">
              <a:latin typeface="微软雅黑" charset="0"/>
              <a:ea typeface="Times New Roman" charset="0"/>
              <a:cs typeface="Times New Roman" charset="0"/>
            </a:endParaRPr>
          </a:p>
        </p:txBody>
      </p:sp>
      <p:sp>
        <p:nvSpPr>
          <p:cNvPr id="17410" name="幻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532813" y="6524625"/>
            <a:ext cx="588962" cy="330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517DF894-0B15-CA4D-9CEA-1BC789AA4E6C}" type="slidenum">
              <a:rPr kumimoji="0" lang="en-US" altLang="zh-CN" sz="1400"/>
              <a:pPr/>
              <a:t>13</a:t>
            </a:fld>
            <a:endParaRPr kumimoji="0" lang="en-US" altLang="zh-CN" sz="1400"/>
          </a:p>
        </p:txBody>
      </p:sp>
      <p:grpSp>
        <p:nvGrpSpPr>
          <p:cNvPr id="17411" name="组合 1"/>
          <p:cNvGrpSpPr>
            <a:grpSpLocks/>
          </p:cNvGrpSpPr>
          <p:nvPr/>
        </p:nvGrpSpPr>
        <p:grpSpPr bwMode="auto">
          <a:xfrm>
            <a:off x="3175" y="44450"/>
            <a:ext cx="9140825" cy="1871663"/>
            <a:chOff x="39869" y="3140968"/>
            <a:chExt cx="9144000" cy="2632520"/>
          </a:xfrm>
        </p:grpSpPr>
        <p:pic>
          <p:nvPicPr>
            <p:cNvPr id="6" name="图片 8" descr="屏幕快照 2013-02-04 上午12.45.44.pn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rcRect/>
            <a:stretch>
              <a:fillRect/>
            </a:stretch>
          </p:blipFill>
          <p:spPr bwMode="auto">
            <a:xfrm>
              <a:off x="39869" y="3140968"/>
              <a:ext cx="9144000" cy="22467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7" name="图片 5" descr="avs logo.jp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rcRect/>
            <a:stretch>
              <a:fillRect/>
            </a:stretch>
          </p:blipFill>
          <p:spPr bwMode="auto">
            <a:xfrm>
              <a:off x="6866194" y="4881704"/>
              <a:ext cx="2199218" cy="89178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pic>
        <p:nvPicPr>
          <p:cNvPr id="8" name="内容占位符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76256" y="2024844"/>
            <a:ext cx="1908212" cy="269002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3037506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475" name="Rectangle 3"/>
          <p:cNvSpPr>
            <a:spLocks noChangeArrowheads="1"/>
          </p:cNvSpPr>
          <p:nvPr/>
        </p:nvSpPr>
        <p:spPr bwMode="auto">
          <a:xfrm>
            <a:off x="7570788" y="3540125"/>
            <a:ext cx="976312" cy="3175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1400"/>
              <a:t>熵编码</a:t>
            </a:r>
          </a:p>
        </p:txBody>
      </p:sp>
      <p:sp>
        <p:nvSpPr>
          <p:cNvPr id="1769476" name="Line 4"/>
          <p:cNvSpPr>
            <a:spLocks noChangeShapeType="1"/>
          </p:cNvSpPr>
          <p:nvPr/>
        </p:nvSpPr>
        <p:spPr bwMode="auto">
          <a:xfrm>
            <a:off x="7177088" y="1936750"/>
            <a:ext cx="647700" cy="15843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69477" name="Line 5"/>
          <p:cNvSpPr>
            <a:spLocks noChangeShapeType="1"/>
          </p:cNvSpPr>
          <p:nvPr/>
        </p:nvSpPr>
        <p:spPr bwMode="auto">
          <a:xfrm>
            <a:off x="6823075" y="2689225"/>
            <a:ext cx="712788" cy="976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69478" name="Line 6"/>
          <p:cNvSpPr>
            <a:spLocks noChangeShapeType="1"/>
          </p:cNvSpPr>
          <p:nvPr/>
        </p:nvSpPr>
        <p:spPr bwMode="auto">
          <a:xfrm flipV="1">
            <a:off x="7062788" y="3881438"/>
            <a:ext cx="617537" cy="1871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69479" name="Line 7"/>
          <p:cNvSpPr>
            <a:spLocks noChangeShapeType="1"/>
          </p:cNvSpPr>
          <p:nvPr/>
        </p:nvSpPr>
        <p:spPr bwMode="auto">
          <a:xfrm flipV="1">
            <a:off x="8543925" y="3686175"/>
            <a:ext cx="4333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69480" name="Line 8"/>
          <p:cNvSpPr>
            <a:spLocks noChangeShapeType="1"/>
          </p:cNvSpPr>
          <p:nvPr/>
        </p:nvSpPr>
        <p:spPr bwMode="auto">
          <a:xfrm>
            <a:off x="3616325" y="1803400"/>
            <a:ext cx="11113" cy="321945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481" name="Rectangle 9"/>
          <p:cNvSpPr>
            <a:spLocks noChangeArrowheads="1"/>
          </p:cNvSpPr>
          <p:nvPr/>
        </p:nvSpPr>
        <p:spPr bwMode="auto">
          <a:xfrm>
            <a:off x="4570413" y="2684463"/>
            <a:ext cx="1165225" cy="4953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55562" tIns="28575" rIns="55562" bIns="28575">
            <a:spAutoFit/>
          </a:bodyPr>
          <a:lstStyle/>
          <a:p>
            <a:pPr algn="ctr" defTabSz="342900" eaLnBrk="0" hangingPunct="0"/>
            <a:r>
              <a:rPr lang="zh-CN" altLang="en-US" sz="1400"/>
              <a:t>反量化</a:t>
            </a:r>
          </a:p>
          <a:p>
            <a:pPr algn="ctr" defTabSz="342900" eaLnBrk="0" hangingPunct="0"/>
            <a:r>
              <a:rPr lang="zh-CN" altLang="en-US" sz="1400"/>
              <a:t>反变换</a:t>
            </a:r>
          </a:p>
        </p:txBody>
      </p:sp>
      <p:sp>
        <p:nvSpPr>
          <p:cNvPr id="1769482" name="Line 10"/>
          <p:cNvSpPr>
            <a:spLocks noChangeShapeType="1"/>
          </p:cNvSpPr>
          <p:nvPr/>
        </p:nvSpPr>
        <p:spPr bwMode="auto">
          <a:xfrm flipH="1">
            <a:off x="1919288" y="2316163"/>
            <a:ext cx="1374775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483" name="Line 11"/>
          <p:cNvSpPr>
            <a:spLocks noChangeShapeType="1"/>
          </p:cNvSpPr>
          <p:nvPr/>
        </p:nvSpPr>
        <p:spPr bwMode="auto">
          <a:xfrm flipH="1">
            <a:off x="1822450" y="2462213"/>
            <a:ext cx="0" cy="2592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484" name="Line 12"/>
          <p:cNvSpPr>
            <a:spLocks noChangeShapeType="1"/>
          </p:cNvSpPr>
          <p:nvPr/>
        </p:nvSpPr>
        <p:spPr bwMode="auto">
          <a:xfrm>
            <a:off x="4224338" y="2317750"/>
            <a:ext cx="19446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485" name="Line 13"/>
          <p:cNvSpPr>
            <a:spLocks noChangeShapeType="1"/>
          </p:cNvSpPr>
          <p:nvPr/>
        </p:nvSpPr>
        <p:spPr bwMode="auto">
          <a:xfrm flipH="1">
            <a:off x="5143500" y="2316163"/>
            <a:ext cx="0" cy="3667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486" name="Line 14"/>
          <p:cNvSpPr>
            <a:spLocks noChangeShapeType="1"/>
          </p:cNvSpPr>
          <p:nvPr/>
        </p:nvSpPr>
        <p:spPr bwMode="auto">
          <a:xfrm flipH="1">
            <a:off x="1789113" y="3490913"/>
            <a:ext cx="32400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487" name="Line 15"/>
          <p:cNvSpPr>
            <a:spLocks noChangeShapeType="1"/>
          </p:cNvSpPr>
          <p:nvPr/>
        </p:nvSpPr>
        <p:spPr bwMode="auto">
          <a:xfrm>
            <a:off x="4151313" y="5413375"/>
            <a:ext cx="6492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488" name="Rectangle 16"/>
          <p:cNvSpPr>
            <a:spLocks noChangeArrowheads="1"/>
          </p:cNvSpPr>
          <p:nvPr/>
        </p:nvSpPr>
        <p:spPr bwMode="auto">
          <a:xfrm>
            <a:off x="3270250" y="5032375"/>
            <a:ext cx="889000" cy="5207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550" tIns="41275" rIns="82550" bIns="41275">
            <a:spAutoFit/>
          </a:bodyPr>
          <a:lstStyle/>
          <a:p>
            <a:pPr algn="ctr" defTabSz="739775" eaLnBrk="0" hangingPunct="0"/>
            <a:r>
              <a:rPr lang="zh-CN" altLang="en-US" sz="1400"/>
              <a:t>运动补偿</a:t>
            </a:r>
          </a:p>
          <a:p>
            <a:pPr algn="ctr" defTabSz="739775" eaLnBrk="0" hangingPunct="0"/>
            <a:r>
              <a:rPr lang="zh-CN" altLang="en-US" sz="1400"/>
              <a:t>预测</a:t>
            </a:r>
          </a:p>
        </p:txBody>
      </p:sp>
      <p:sp>
        <p:nvSpPr>
          <p:cNvPr id="1769489" name="Line 17"/>
          <p:cNvSpPr>
            <a:spLocks noChangeShapeType="1"/>
          </p:cNvSpPr>
          <p:nvPr/>
        </p:nvSpPr>
        <p:spPr bwMode="auto">
          <a:xfrm flipH="1" flipV="1">
            <a:off x="1343025" y="1597025"/>
            <a:ext cx="0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490" name="Line 18"/>
          <p:cNvSpPr>
            <a:spLocks noChangeShapeType="1"/>
          </p:cNvSpPr>
          <p:nvPr/>
        </p:nvSpPr>
        <p:spPr bwMode="auto">
          <a:xfrm>
            <a:off x="1343025" y="1597025"/>
            <a:ext cx="19446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491" name="Line 19"/>
          <p:cNvSpPr>
            <a:spLocks noChangeShapeType="1"/>
          </p:cNvSpPr>
          <p:nvPr/>
        </p:nvSpPr>
        <p:spPr bwMode="auto">
          <a:xfrm flipH="1">
            <a:off x="3792538" y="1781175"/>
            <a:ext cx="9525" cy="392113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492" name="Line 20"/>
          <p:cNvSpPr>
            <a:spLocks noChangeShapeType="1"/>
          </p:cNvSpPr>
          <p:nvPr/>
        </p:nvSpPr>
        <p:spPr bwMode="auto">
          <a:xfrm flipV="1">
            <a:off x="4067175" y="1911350"/>
            <a:ext cx="2232025" cy="20638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026025" y="3359150"/>
            <a:ext cx="244475" cy="246063"/>
            <a:chOff x="3264" y="2532"/>
            <a:chExt cx="201" cy="189"/>
          </a:xfrm>
        </p:grpSpPr>
        <p:sp>
          <p:nvSpPr>
            <p:cNvPr id="1769494" name="Oval 22"/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9495" name="Line 23"/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9496" name="Line 24"/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69497" name="Line 25"/>
          <p:cNvSpPr>
            <a:spLocks noChangeShapeType="1"/>
          </p:cNvSpPr>
          <p:nvPr/>
        </p:nvSpPr>
        <p:spPr bwMode="auto">
          <a:xfrm>
            <a:off x="3714750" y="5984875"/>
            <a:ext cx="2813050" cy="4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498" name="Rectangle 26"/>
          <p:cNvSpPr>
            <a:spLocks noChangeArrowheads="1"/>
          </p:cNvSpPr>
          <p:nvPr/>
        </p:nvSpPr>
        <p:spPr bwMode="auto">
          <a:xfrm>
            <a:off x="6311900" y="1792288"/>
            <a:ext cx="876300" cy="295275"/>
          </a:xfrm>
          <a:prstGeom prst="rect">
            <a:avLst/>
          </a:prstGeom>
          <a:solidFill>
            <a:srgbClr val="FFCC99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82550" tIns="41275" rIns="82550" bIns="41275">
            <a:spAutoFit/>
          </a:bodyPr>
          <a:lstStyle/>
          <a:p>
            <a:pPr algn="ctr" defTabSz="739775" eaLnBrk="0" hangingPunct="0"/>
            <a:r>
              <a:rPr lang="zh-CN" altLang="en-US" sz="1400">
                <a:solidFill>
                  <a:schemeClr val="bg2"/>
                </a:solidFill>
              </a:rPr>
              <a:t>控制数据</a:t>
            </a:r>
          </a:p>
        </p:txBody>
      </p:sp>
      <p:sp>
        <p:nvSpPr>
          <p:cNvPr id="1769499" name="Rectangle 27"/>
          <p:cNvSpPr>
            <a:spLocks noChangeArrowheads="1"/>
          </p:cNvSpPr>
          <p:nvPr/>
        </p:nvSpPr>
        <p:spPr bwMode="auto">
          <a:xfrm>
            <a:off x="6169025" y="2225675"/>
            <a:ext cx="876300" cy="508000"/>
          </a:xfrm>
          <a:prstGeom prst="rect">
            <a:avLst/>
          </a:prstGeom>
          <a:solidFill>
            <a:srgbClr val="FFCC99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82550" tIns="41275" rIns="82550" bIns="41275">
            <a:spAutoFit/>
          </a:bodyPr>
          <a:lstStyle/>
          <a:p>
            <a:pPr algn="ctr" defTabSz="739775" eaLnBrk="0" hangingPunct="0"/>
            <a:r>
              <a:rPr lang="zh-CN" altLang="en-US" sz="1400">
                <a:solidFill>
                  <a:schemeClr val="bg2"/>
                </a:solidFill>
              </a:rPr>
              <a:t>量化后的</a:t>
            </a:r>
          </a:p>
          <a:p>
            <a:pPr algn="ctr" defTabSz="739775" eaLnBrk="0" hangingPunct="0"/>
            <a:r>
              <a:rPr lang="zh-CN" altLang="en-US" sz="1400">
                <a:solidFill>
                  <a:schemeClr val="bg2"/>
                </a:solidFill>
              </a:rPr>
              <a:t>变换系数</a:t>
            </a:r>
          </a:p>
        </p:txBody>
      </p:sp>
      <p:sp>
        <p:nvSpPr>
          <p:cNvPr id="1769500" name="Rectangle 28"/>
          <p:cNvSpPr>
            <a:spLocks noChangeArrowheads="1"/>
          </p:cNvSpPr>
          <p:nvPr/>
        </p:nvSpPr>
        <p:spPr bwMode="auto">
          <a:xfrm>
            <a:off x="6521450" y="5729288"/>
            <a:ext cx="520700" cy="508000"/>
          </a:xfrm>
          <a:prstGeom prst="rect">
            <a:avLst/>
          </a:prstGeom>
          <a:solidFill>
            <a:srgbClr val="FFCC99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82550" tIns="41275" rIns="82550" bIns="41275">
            <a:spAutoFit/>
          </a:bodyPr>
          <a:lstStyle/>
          <a:p>
            <a:pPr algn="ctr" defTabSz="739775" eaLnBrk="0" hangingPunct="0"/>
            <a:r>
              <a:rPr lang="zh-CN" altLang="en-US" sz="1400">
                <a:solidFill>
                  <a:schemeClr val="bg2"/>
                </a:solidFill>
              </a:rPr>
              <a:t>运动</a:t>
            </a:r>
          </a:p>
          <a:p>
            <a:pPr algn="ctr" defTabSz="739775" eaLnBrk="0" hangingPunct="0"/>
            <a:r>
              <a:rPr lang="zh-CN" altLang="en-US" sz="1400">
                <a:solidFill>
                  <a:schemeClr val="bg2"/>
                </a:solidFill>
              </a:rPr>
              <a:t>数据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769501" name="Line 29"/>
          <p:cNvSpPr>
            <a:spLocks noChangeShapeType="1"/>
          </p:cNvSpPr>
          <p:nvPr/>
        </p:nvSpPr>
        <p:spPr bwMode="auto">
          <a:xfrm>
            <a:off x="2279650" y="5270500"/>
            <a:ext cx="1008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02" name="Oval 30"/>
          <p:cNvSpPr>
            <a:spLocks noChangeArrowheads="1"/>
          </p:cNvSpPr>
          <p:nvPr/>
        </p:nvSpPr>
        <p:spPr bwMode="auto">
          <a:xfrm>
            <a:off x="2208213" y="4835525"/>
            <a:ext cx="71437" cy="74613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03" name="Oval 31"/>
          <p:cNvSpPr>
            <a:spLocks noChangeArrowheads="1"/>
          </p:cNvSpPr>
          <p:nvPr/>
        </p:nvSpPr>
        <p:spPr bwMode="auto">
          <a:xfrm>
            <a:off x="2211388" y="5232400"/>
            <a:ext cx="71437" cy="77788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04" name="Line 32"/>
          <p:cNvSpPr>
            <a:spLocks noChangeShapeType="1"/>
          </p:cNvSpPr>
          <p:nvPr/>
        </p:nvSpPr>
        <p:spPr bwMode="auto">
          <a:xfrm>
            <a:off x="2663825" y="3549650"/>
            <a:ext cx="1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05" name="Line 33"/>
          <p:cNvSpPr>
            <a:spLocks noChangeShapeType="1"/>
          </p:cNvSpPr>
          <p:nvPr/>
        </p:nvSpPr>
        <p:spPr bwMode="auto">
          <a:xfrm>
            <a:off x="2220913" y="4189413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06" name="Line 34"/>
          <p:cNvSpPr>
            <a:spLocks noChangeShapeType="1"/>
          </p:cNvSpPr>
          <p:nvPr/>
        </p:nvSpPr>
        <p:spPr bwMode="auto">
          <a:xfrm>
            <a:off x="1795463" y="5054600"/>
            <a:ext cx="401637" cy="184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07" name="Line 35"/>
          <p:cNvSpPr>
            <a:spLocks noChangeShapeType="1"/>
          </p:cNvSpPr>
          <p:nvPr/>
        </p:nvSpPr>
        <p:spPr bwMode="auto">
          <a:xfrm flipH="1">
            <a:off x="1992313" y="3035300"/>
            <a:ext cx="2471737" cy="15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08" name="Line 36"/>
          <p:cNvSpPr>
            <a:spLocks noChangeShapeType="1"/>
          </p:cNvSpPr>
          <p:nvPr/>
        </p:nvSpPr>
        <p:spPr bwMode="auto">
          <a:xfrm flipH="1">
            <a:off x="1992313" y="3036888"/>
            <a:ext cx="0" cy="20891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09" name="Rectangle 37"/>
          <p:cNvSpPr>
            <a:spLocks noChangeArrowheads="1"/>
          </p:cNvSpPr>
          <p:nvPr/>
        </p:nvSpPr>
        <p:spPr bwMode="auto">
          <a:xfrm>
            <a:off x="1919288" y="5413375"/>
            <a:ext cx="94456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762000" eaLnBrk="0" hangingPunct="0"/>
            <a:r>
              <a:rPr lang="zh-CN" altLang="en-US" sz="1400"/>
              <a:t>帧内</a:t>
            </a:r>
            <a:r>
              <a:rPr lang="en-US" altLang="zh-CN" sz="1400"/>
              <a:t>/</a:t>
            </a:r>
            <a:r>
              <a:rPr lang="zh-CN" altLang="en-US" sz="1400"/>
              <a:t>帧间</a:t>
            </a:r>
          </a:p>
        </p:txBody>
      </p:sp>
      <p:sp>
        <p:nvSpPr>
          <p:cNvPr id="1769510" name="Line 38"/>
          <p:cNvSpPr>
            <a:spLocks noChangeShapeType="1"/>
          </p:cNvSpPr>
          <p:nvPr/>
        </p:nvSpPr>
        <p:spPr bwMode="auto">
          <a:xfrm>
            <a:off x="3719513" y="5537200"/>
            <a:ext cx="0" cy="596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769511" name="Picture 39"/>
          <p:cNvPicPr preferRelativeResize="0"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3613" y="5176838"/>
            <a:ext cx="836612" cy="647700"/>
          </a:xfrm>
          <a:prstGeom prst="rect">
            <a:avLst/>
          </a:prstGeom>
          <a:solidFill>
            <a:srgbClr val="3366FF"/>
          </a:solidFill>
          <a:ln w="12700">
            <a:noFill/>
            <a:miter lim="800000"/>
            <a:headEnd/>
            <a:tailEnd/>
          </a:ln>
          <a:effectLst/>
        </p:spPr>
      </p:pic>
      <p:sp>
        <p:nvSpPr>
          <p:cNvPr id="1769512" name="Rectangle 40"/>
          <p:cNvSpPr>
            <a:spLocks noChangeArrowheads="1"/>
          </p:cNvSpPr>
          <p:nvPr/>
        </p:nvSpPr>
        <p:spPr bwMode="auto">
          <a:xfrm>
            <a:off x="3287713" y="1484313"/>
            <a:ext cx="889000" cy="307975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550" tIns="41275" rIns="82550" bIns="41275">
            <a:spAutoFit/>
          </a:bodyPr>
          <a:lstStyle/>
          <a:p>
            <a:pPr algn="ctr" defTabSz="739775" eaLnBrk="0" hangingPunct="0"/>
            <a:r>
              <a:rPr lang="zh-CN" altLang="en-US" sz="1400"/>
              <a:t>编码控制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695450" y="2193925"/>
            <a:ext cx="244475" cy="244475"/>
            <a:chOff x="3264" y="2532"/>
            <a:chExt cx="201" cy="189"/>
          </a:xfrm>
        </p:grpSpPr>
        <p:sp>
          <p:nvSpPr>
            <p:cNvPr id="1769514" name="Oval 42"/>
            <p:cNvSpPr>
              <a:spLocks noChangeArrowheads="1"/>
            </p:cNvSpPr>
            <p:nvPr/>
          </p:nvSpPr>
          <p:spPr bwMode="auto">
            <a:xfrm>
              <a:off x="3264" y="2534"/>
              <a:ext cx="201" cy="185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9515" name="Line 43"/>
            <p:cNvSpPr>
              <a:spLocks noChangeShapeType="1"/>
            </p:cNvSpPr>
            <p:nvPr/>
          </p:nvSpPr>
          <p:spPr bwMode="auto">
            <a:xfrm>
              <a:off x="3264" y="2627"/>
              <a:ext cx="201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9516" name="Line 44"/>
            <p:cNvSpPr>
              <a:spLocks noChangeShapeType="1"/>
            </p:cNvSpPr>
            <p:nvPr/>
          </p:nvSpPr>
          <p:spPr bwMode="auto">
            <a:xfrm flipV="1">
              <a:off x="3366" y="2532"/>
              <a:ext cx="0" cy="189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69517" name="Line 45"/>
          <p:cNvSpPr>
            <a:spLocks noChangeShapeType="1"/>
          </p:cNvSpPr>
          <p:nvPr/>
        </p:nvSpPr>
        <p:spPr bwMode="auto">
          <a:xfrm>
            <a:off x="5151438" y="3168650"/>
            <a:ext cx="0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18" name="Rectangle 46"/>
          <p:cNvSpPr>
            <a:spLocks noChangeArrowheads="1"/>
          </p:cNvSpPr>
          <p:nvPr/>
        </p:nvSpPr>
        <p:spPr bwMode="auto">
          <a:xfrm>
            <a:off x="2581275" y="2633663"/>
            <a:ext cx="711200" cy="307975"/>
          </a:xfrm>
          <a:prstGeom prst="rect">
            <a:avLst/>
          </a:prstGeom>
          <a:solidFill>
            <a:srgbClr val="33CCCC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82550" tIns="41275" rIns="82550" bIns="41275">
            <a:spAutoFit/>
          </a:bodyPr>
          <a:lstStyle/>
          <a:p>
            <a:pPr defTabSz="739775" eaLnBrk="0" hangingPunct="0"/>
            <a:r>
              <a:rPr lang="zh-CN" altLang="en-US" sz="1400">
                <a:solidFill>
                  <a:schemeClr val="bg2"/>
                </a:solidFill>
              </a:rPr>
              <a:t>解码器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769519" name="Oval 47"/>
          <p:cNvSpPr>
            <a:spLocks noChangeArrowheads="1"/>
          </p:cNvSpPr>
          <p:nvPr/>
        </p:nvSpPr>
        <p:spPr bwMode="auto">
          <a:xfrm>
            <a:off x="1776413" y="3446463"/>
            <a:ext cx="73025" cy="77787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20" name="Oval 48"/>
          <p:cNvSpPr>
            <a:spLocks noChangeArrowheads="1"/>
          </p:cNvSpPr>
          <p:nvPr/>
        </p:nvSpPr>
        <p:spPr bwMode="auto">
          <a:xfrm>
            <a:off x="5100638" y="2278063"/>
            <a:ext cx="71437" cy="762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21" name="Rectangle 49"/>
          <p:cNvSpPr>
            <a:spLocks noChangeArrowheads="1"/>
          </p:cNvSpPr>
          <p:nvPr/>
        </p:nvSpPr>
        <p:spPr bwMode="auto">
          <a:xfrm>
            <a:off x="3284538" y="6126163"/>
            <a:ext cx="889000" cy="307975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550" tIns="41275" rIns="82550" bIns="41275">
            <a:spAutoFit/>
          </a:bodyPr>
          <a:lstStyle/>
          <a:p>
            <a:pPr algn="ctr" defTabSz="739775" eaLnBrk="0" hangingPunct="0"/>
            <a:r>
              <a:rPr lang="zh-CN" altLang="en-US" sz="1400"/>
              <a:t>运动估计</a:t>
            </a:r>
            <a:endParaRPr lang="zh-CN" altLang="en-US" sz="1200"/>
          </a:p>
        </p:txBody>
      </p:sp>
      <p:sp>
        <p:nvSpPr>
          <p:cNvPr id="1769522" name="Line 50"/>
          <p:cNvSpPr>
            <a:spLocks noChangeShapeType="1"/>
          </p:cNvSpPr>
          <p:nvPr/>
        </p:nvSpPr>
        <p:spPr bwMode="auto">
          <a:xfrm flipV="1">
            <a:off x="1343025" y="2317750"/>
            <a:ext cx="0" cy="39608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23" name="Line 51"/>
          <p:cNvSpPr>
            <a:spLocks noChangeShapeType="1"/>
          </p:cNvSpPr>
          <p:nvPr/>
        </p:nvSpPr>
        <p:spPr bwMode="auto">
          <a:xfrm>
            <a:off x="1343025" y="6278563"/>
            <a:ext cx="19446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24" name="Oval 52"/>
          <p:cNvSpPr>
            <a:spLocks noChangeArrowheads="1"/>
          </p:cNvSpPr>
          <p:nvPr/>
        </p:nvSpPr>
        <p:spPr bwMode="auto">
          <a:xfrm>
            <a:off x="1309688" y="2278063"/>
            <a:ext cx="71437" cy="762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25" name="Oval 53"/>
          <p:cNvSpPr>
            <a:spLocks noChangeArrowheads="1"/>
          </p:cNvSpPr>
          <p:nvPr/>
        </p:nvSpPr>
        <p:spPr bwMode="auto">
          <a:xfrm>
            <a:off x="3686175" y="5953125"/>
            <a:ext cx="73025" cy="77788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26" name="Line 54"/>
          <p:cNvSpPr>
            <a:spLocks noChangeShapeType="1"/>
          </p:cNvSpPr>
          <p:nvPr/>
        </p:nvSpPr>
        <p:spPr bwMode="auto">
          <a:xfrm flipH="1">
            <a:off x="4008438" y="1812925"/>
            <a:ext cx="0" cy="11842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27" name="Oval 55"/>
          <p:cNvSpPr>
            <a:spLocks noChangeArrowheads="1"/>
          </p:cNvSpPr>
          <p:nvPr/>
        </p:nvSpPr>
        <p:spPr bwMode="auto">
          <a:xfrm>
            <a:off x="3941763" y="3003550"/>
            <a:ext cx="73025" cy="77788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28" name="Oval 56"/>
          <p:cNvSpPr>
            <a:spLocks noChangeArrowheads="1"/>
          </p:cNvSpPr>
          <p:nvPr/>
        </p:nvSpPr>
        <p:spPr bwMode="auto">
          <a:xfrm>
            <a:off x="3983038" y="1890713"/>
            <a:ext cx="71437" cy="77787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29" name="Rectangle 57"/>
          <p:cNvSpPr>
            <a:spLocks noChangeArrowheads="1"/>
          </p:cNvSpPr>
          <p:nvPr/>
        </p:nvSpPr>
        <p:spPr bwMode="auto">
          <a:xfrm>
            <a:off x="3287713" y="2179638"/>
            <a:ext cx="936625" cy="282575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55562" tIns="28575" rIns="55562" bIns="28575" anchorCtr="1">
            <a:spAutoFit/>
          </a:bodyPr>
          <a:lstStyle/>
          <a:p>
            <a:pPr algn="ctr" defTabSz="342900" eaLnBrk="0" hangingPunct="0"/>
            <a:r>
              <a:rPr lang="zh-CN" altLang="en-US" sz="1400"/>
              <a:t>变换</a:t>
            </a:r>
            <a:r>
              <a:rPr lang="en-US" altLang="zh-CN" sz="1400"/>
              <a:t>/</a:t>
            </a:r>
            <a:r>
              <a:rPr lang="zh-CN" altLang="en-US" sz="1400"/>
              <a:t>量化</a:t>
            </a:r>
            <a:endParaRPr lang="zh-CN" altLang="en-US" sz="1600"/>
          </a:p>
        </p:txBody>
      </p:sp>
      <p:sp>
        <p:nvSpPr>
          <p:cNvPr id="1769530" name="Rectangle 58"/>
          <p:cNvSpPr>
            <a:spLocks noChangeArrowheads="1"/>
          </p:cNvSpPr>
          <p:nvPr/>
        </p:nvSpPr>
        <p:spPr bwMode="auto">
          <a:xfrm>
            <a:off x="1811338" y="2300288"/>
            <a:ext cx="265112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lang="en-US" altLang="zh-CN" sz="2000"/>
              <a:t>-</a:t>
            </a:r>
          </a:p>
        </p:txBody>
      </p:sp>
      <p:sp>
        <p:nvSpPr>
          <p:cNvPr id="1769531" name="Line 59"/>
          <p:cNvSpPr>
            <a:spLocks noChangeShapeType="1"/>
          </p:cNvSpPr>
          <p:nvPr/>
        </p:nvSpPr>
        <p:spPr bwMode="auto">
          <a:xfrm flipH="1">
            <a:off x="4162425" y="6278563"/>
            <a:ext cx="1057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32" name="Line 60"/>
          <p:cNvSpPr>
            <a:spLocks noChangeShapeType="1"/>
          </p:cNvSpPr>
          <p:nvPr/>
        </p:nvSpPr>
        <p:spPr bwMode="auto">
          <a:xfrm>
            <a:off x="5148263" y="3613150"/>
            <a:ext cx="0" cy="15843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33" name="Line 61"/>
          <p:cNvSpPr>
            <a:spLocks noChangeShapeType="1"/>
          </p:cNvSpPr>
          <p:nvPr/>
        </p:nvSpPr>
        <p:spPr bwMode="auto">
          <a:xfrm flipV="1">
            <a:off x="5197475" y="5846763"/>
            <a:ext cx="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34" name="Line 62"/>
          <p:cNvSpPr>
            <a:spLocks noChangeShapeType="1"/>
          </p:cNvSpPr>
          <p:nvPr/>
        </p:nvSpPr>
        <p:spPr bwMode="auto">
          <a:xfrm>
            <a:off x="2233613" y="4189413"/>
            <a:ext cx="0" cy="628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35" name="Rectangle 63"/>
          <p:cNvSpPr>
            <a:spLocks noChangeArrowheads="1"/>
          </p:cNvSpPr>
          <p:nvPr/>
        </p:nvSpPr>
        <p:spPr bwMode="auto">
          <a:xfrm>
            <a:off x="2711450" y="4046538"/>
            <a:ext cx="27940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lang="en-US" altLang="zh-CN" sz="1400"/>
              <a:t>0</a:t>
            </a:r>
          </a:p>
        </p:txBody>
      </p:sp>
      <p:pic>
        <p:nvPicPr>
          <p:cNvPr id="1769536" name="Picture 64" descr="图片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3613" y="3795713"/>
            <a:ext cx="863600" cy="647700"/>
          </a:xfrm>
          <a:prstGeom prst="rect">
            <a:avLst/>
          </a:prstGeom>
          <a:noFill/>
        </p:spPr>
      </p:pic>
      <p:sp>
        <p:nvSpPr>
          <p:cNvPr id="1769537" name="Rectangle 65"/>
          <p:cNvSpPr>
            <a:spLocks noChangeArrowheads="1"/>
          </p:cNvSpPr>
          <p:nvPr/>
        </p:nvSpPr>
        <p:spPr bwMode="auto">
          <a:xfrm>
            <a:off x="4694238" y="4673600"/>
            <a:ext cx="1008062" cy="277813"/>
          </a:xfrm>
          <a:prstGeom prst="rect">
            <a:avLst/>
          </a:prstGeom>
          <a:solidFill>
            <a:srgbClr val="FF99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algn="ctr" defTabSz="739775" eaLnBrk="0" hangingPunct="0"/>
            <a:r>
              <a:rPr lang="zh-CN" altLang="en-US" sz="1200">
                <a:solidFill>
                  <a:schemeClr val="bg2"/>
                </a:solidFill>
              </a:rPr>
              <a:t>环滤波</a:t>
            </a:r>
          </a:p>
        </p:txBody>
      </p:sp>
      <p:sp>
        <p:nvSpPr>
          <p:cNvPr id="1769538" name="Rectangle 66"/>
          <p:cNvSpPr>
            <a:spLocks noChangeArrowheads="1"/>
          </p:cNvSpPr>
          <p:nvPr/>
        </p:nvSpPr>
        <p:spPr bwMode="auto">
          <a:xfrm>
            <a:off x="3287713" y="3957638"/>
            <a:ext cx="863600" cy="520700"/>
          </a:xfrm>
          <a:prstGeom prst="rect">
            <a:avLst/>
          </a:prstGeom>
          <a:solidFill>
            <a:srgbClr val="FF99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algn="ctr" defTabSz="739775" eaLnBrk="0" hangingPunct="0"/>
            <a:r>
              <a:rPr lang="zh-CN" altLang="en-US" sz="1400">
                <a:solidFill>
                  <a:schemeClr val="bg2"/>
                </a:solidFill>
              </a:rPr>
              <a:t>帧内</a:t>
            </a:r>
          </a:p>
          <a:p>
            <a:pPr algn="ctr" defTabSz="739775" eaLnBrk="0" hangingPunct="0"/>
            <a:r>
              <a:rPr lang="zh-CN" altLang="en-US" sz="1400">
                <a:solidFill>
                  <a:schemeClr val="bg2"/>
                </a:solidFill>
              </a:rPr>
              <a:t>预测</a:t>
            </a:r>
            <a:endParaRPr lang="zh-CN" altLang="en-US" sz="1200">
              <a:solidFill>
                <a:schemeClr val="bg2"/>
              </a:solidFill>
            </a:endParaRPr>
          </a:p>
        </p:txBody>
      </p:sp>
      <p:sp>
        <p:nvSpPr>
          <p:cNvPr id="1769539" name="Line 67"/>
          <p:cNvSpPr>
            <a:spLocks noChangeShapeType="1"/>
          </p:cNvSpPr>
          <p:nvPr/>
        </p:nvSpPr>
        <p:spPr bwMode="auto">
          <a:xfrm>
            <a:off x="4151313" y="4189413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40" name="Line 68"/>
          <p:cNvSpPr>
            <a:spLocks noChangeShapeType="1"/>
          </p:cNvSpPr>
          <p:nvPr/>
        </p:nvSpPr>
        <p:spPr bwMode="auto">
          <a:xfrm>
            <a:off x="2208213" y="4189413"/>
            <a:ext cx="1079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41" name="Line 69"/>
          <p:cNvSpPr>
            <a:spLocks noChangeShapeType="1"/>
          </p:cNvSpPr>
          <p:nvPr/>
        </p:nvSpPr>
        <p:spPr bwMode="auto">
          <a:xfrm>
            <a:off x="5151438" y="3605213"/>
            <a:ext cx="0" cy="196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42" name="Line 70"/>
          <p:cNvSpPr>
            <a:spLocks noChangeShapeType="1"/>
          </p:cNvSpPr>
          <p:nvPr/>
        </p:nvSpPr>
        <p:spPr bwMode="auto">
          <a:xfrm>
            <a:off x="5159375" y="4405313"/>
            <a:ext cx="0" cy="268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9543" name="Line 71"/>
          <p:cNvSpPr>
            <a:spLocks noChangeShapeType="1"/>
          </p:cNvSpPr>
          <p:nvPr/>
        </p:nvSpPr>
        <p:spPr bwMode="auto">
          <a:xfrm flipV="1">
            <a:off x="552450" y="2317750"/>
            <a:ext cx="11303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altLang="zh-CN" dirty="0">
                <a:latin typeface="Calibri" charset="0"/>
                <a:ea typeface="黑体" charset="0"/>
                <a:cs typeface="黑体" charset="0"/>
              </a:rPr>
              <a:t>AVS</a:t>
            </a:r>
            <a:r>
              <a:rPr lang="en-US" altLang="zh-CN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+</a:t>
            </a:r>
            <a:r>
              <a:rPr lang="zh-CN" altLang="en-US" dirty="0" smtClean="0">
                <a:latin typeface="Calibri" charset="0"/>
                <a:ea typeface="黑体" charset="0"/>
                <a:cs typeface="黑体" charset="0"/>
              </a:rPr>
              <a:t>增加的工具</a:t>
            </a:r>
            <a:endParaRPr lang="zh-CN" altLang="en-US" dirty="0">
              <a:latin typeface="Calibri" charset="0"/>
              <a:ea typeface="黑体" charset="0"/>
              <a:cs typeface="黑体" charset="0"/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7884368" y="2204864"/>
            <a:ext cx="1187624" cy="864096"/>
          </a:xfrm>
          <a:prstGeom prst="wedgeRectCallout">
            <a:avLst>
              <a:gd name="adj1" fmla="val -33665"/>
              <a:gd name="adj2" fmla="val 107223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spcBef>
                <a:spcPct val="20000"/>
              </a:spcBef>
              <a:buClr>
                <a:schemeClr val="tx1"/>
              </a:buClr>
              <a:tabLst>
                <a:tab pos="812800" algn="l"/>
                <a:tab pos="901700" algn="l"/>
              </a:tabLst>
            </a:pPr>
            <a:r>
              <a:rPr lang="zh-CN" altLang="en-US" sz="1600" b="1" dirty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  <a:t>基于上下文的算术编码</a:t>
            </a:r>
            <a:r>
              <a:rPr lang="en-US" altLang="zh-CN" sz="1600" b="1" dirty="0" smtClean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  <a:t>CBAC</a:t>
            </a:r>
            <a:endParaRPr lang="en-US" altLang="zh-CN" sz="1600" b="1" dirty="0">
              <a:solidFill>
                <a:srgbClr val="FFFF00"/>
              </a:solidFill>
              <a:latin typeface="楷体_GB2312" charset="0"/>
              <a:ea typeface="楷体_GB2312" charset="0"/>
              <a:cs typeface="楷体_GB2312" charset="0"/>
            </a:endParaRPr>
          </a:p>
        </p:txBody>
      </p:sp>
      <p:sp>
        <p:nvSpPr>
          <p:cNvPr id="76" name="矩形标注 75"/>
          <p:cNvSpPr/>
          <p:nvPr/>
        </p:nvSpPr>
        <p:spPr>
          <a:xfrm>
            <a:off x="4427984" y="1196752"/>
            <a:ext cx="1512168" cy="576064"/>
          </a:xfrm>
          <a:prstGeom prst="wedgeRectCallout">
            <a:avLst>
              <a:gd name="adj1" fmla="val -66190"/>
              <a:gd name="adj2" fmla="val 13367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spcBef>
                <a:spcPct val="20000"/>
              </a:spcBef>
              <a:buClr>
                <a:schemeClr val="tx1"/>
              </a:buClr>
              <a:tabLst>
                <a:tab pos="812800" algn="l"/>
                <a:tab pos="901700" algn="l"/>
              </a:tabLst>
            </a:pPr>
            <a:r>
              <a:rPr lang="zh-CN" altLang="en-US" sz="1600" b="1" dirty="0" smtClean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  <a:t>图像级自适应加权量化</a:t>
            </a:r>
            <a:r>
              <a:rPr lang="en-US" altLang="zh-CN" sz="1600" b="1" dirty="0" smtClean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  <a:t>AWQ</a:t>
            </a:r>
            <a:endParaRPr lang="en-US" altLang="zh-CN" sz="1600" b="1" dirty="0">
              <a:solidFill>
                <a:srgbClr val="FFFF00"/>
              </a:solidFill>
              <a:latin typeface="楷体_GB2312" charset="0"/>
              <a:ea typeface="楷体_GB2312" charset="0"/>
              <a:cs typeface="楷体_GB2312" charset="0"/>
            </a:endParaRPr>
          </a:p>
        </p:txBody>
      </p:sp>
      <p:sp>
        <p:nvSpPr>
          <p:cNvPr id="77" name="矩形标注 76"/>
          <p:cNvSpPr/>
          <p:nvPr/>
        </p:nvSpPr>
        <p:spPr>
          <a:xfrm>
            <a:off x="4427984" y="6381328"/>
            <a:ext cx="1224136" cy="432048"/>
          </a:xfrm>
          <a:prstGeom prst="wedgeRectCallout">
            <a:avLst>
              <a:gd name="adj1" fmla="val -93358"/>
              <a:gd name="adj2" fmla="val -26021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spcBef>
                <a:spcPct val="20000"/>
              </a:spcBef>
              <a:buClr>
                <a:schemeClr val="tx1"/>
              </a:buClr>
              <a:tabLst>
                <a:tab pos="812800" algn="l"/>
                <a:tab pos="901700" algn="l"/>
              </a:tabLst>
            </a:pPr>
            <a:r>
              <a:rPr lang="zh-CN" altLang="en-US" sz="1600" b="1" dirty="0" smtClean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  <a:t>场编码增强</a:t>
            </a:r>
            <a:endParaRPr lang="en-US" altLang="zh-CN" sz="1600" b="1" dirty="0">
              <a:solidFill>
                <a:srgbClr val="FFFF00"/>
              </a:solidFill>
              <a:latin typeface="楷体_GB2312" charset="0"/>
              <a:ea typeface="楷体_GB2312" charset="0"/>
              <a:cs typeface="楷体_GB23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955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6" grpId="0" animBg="1"/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charset="0"/>
                <a:ea typeface="黑体" charset="0"/>
                <a:cs typeface="黑体" charset="0"/>
              </a:rPr>
              <a:t>AVS</a:t>
            </a:r>
            <a:r>
              <a:rPr lang="en-US" altLang="zh-CN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+</a:t>
            </a:r>
            <a:r>
              <a:rPr lang="zh-CN" altLang="en-US" dirty="0" smtClean="0">
                <a:latin typeface="Calibri" charset="0"/>
                <a:ea typeface="黑体" charset="0"/>
                <a:cs typeface="黑体" charset="0"/>
              </a:rPr>
              <a:t>增加的工具</a:t>
            </a:r>
            <a:endParaRPr lang="zh-CN" altLang="en-US" dirty="0">
              <a:latin typeface="Calibri" charset="0"/>
              <a:ea typeface="黑体" charset="0"/>
              <a:cs typeface="黑体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4330824" cy="4171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Calibri" charset="0"/>
                <a:ea typeface="黑体" charset="0"/>
                <a:cs typeface="黑体" charset="0"/>
              </a:rPr>
              <a:t>核心工具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Calibri" charset="0"/>
                <a:ea typeface="黑体" charset="0"/>
                <a:cs typeface="黑体" charset="0"/>
              </a:rPr>
              <a:t>变换 </a:t>
            </a:r>
            <a:r>
              <a:rPr lang="en-US" altLang="zh-CN" sz="2000" dirty="0">
                <a:latin typeface="Calibri" charset="0"/>
                <a:ea typeface="黑体" charset="0"/>
                <a:cs typeface="黑体" charset="0"/>
              </a:rPr>
              <a:t>–  16</a:t>
            </a:r>
            <a:r>
              <a:rPr lang="zh-CN" altLang="en-US" sz="2000" dirty="0">
                <a:latin typeface="Calibri" charset="0"/>
                <a:ea typeface="黑体" charset="0"/>
                <a:cs typeface="黑体" charset="0"/>
              </a:rPr>
              <a:t>位整数 </a:t>
            </a:r>
            <a:r>
              <a:rPr lang="en-US" altLang="zh-CN" sz="2000" dirty="0">
                <a:latin typeface="Calibri" charset="0"/>
                <a:ea typeface="黑体" charset="0"/>
                <a:cs typeface="黑体" charset="0"/>
              </a:rPr>
              <a:t>8x8</a:t>
            </a:r>
            <a:r>
              <a:rPr lang="zh-CN" altLang="en-US" sz="2000" dirty="0">
                <a:latin typeface="Calibri" charset="0"/>
                <a:ea typeface="黑体" charset="0"/>
                <a:cs typeface="黑体" charset="0"/>
              </a:rPr>
              <a:t>变换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Calibri" charset="0"/>
                <a:ea typeface="黑体" charset="0"/>
                <a:cs typeface="黑体" charset="0"/>
              </a:rPr>
              <a:t>量化与缩放 </a:t>
            </a:r>
            <a:r>
              <a:rPr lang="en-US" altLang="zh-CN" sz="2000" dirty="0">
                <a:latin typeface="Calibri" charset="0"/>
                <a:ea typeface="黑体" charset="0"/>
                <a:cs typeface="黑体" charset="0"/>
              </a:rPr>
              <a:t>-  </a:t>
            </a:r>
            <a:r>
              <a:rPr lang="zh-CN" altLang="en-US" sz="2000" dirty="0">
                <a:latin typeface="Calibri" charset="0"/>
                <a:ea typeface="黑体" charset="0"/>
                <a:cs typeface="黑体" charset="0"/>
              </a:rPr>
              <a:t>编码器处缩放</a:t>
            </a:r>
          </a:p>
          <a:p>
            <a:pPr lvl="1">
              <a:lnSpc>
                <a:spcPct val="90000"/>
              </a:lnSpc>
            </a:pPr>
            <a:r>
              <a:rPr lang="zh-CN" altLang="en-GB" sz="2000" dirty="0">
                <a:latin typeface="Calibri" charset="0"/>
                <a:ea typeface="黑体" charset="0"/>
                <a:cs typeface="黑体" charset="0"/>
              </a:rPr>
              <a:t>帧内预测</a:t>
            </a:r>
            <a:r>
              <a:rPr lang="zh-CN" altLang="en-US" sz="2000" dirty="0">
                <a:latin typeface="Calibri" charset="0"/>
                <a:ea typeface="黑体" charset="0"/>
                <a:cs typeface="黑体" charset="0"/>
              </a:rPr>
              <a:t> </a:t>
            </a:r>
            <a:r>
              <a:rPr lang="en-US" altLang="zh-CN" sz="2000" dirty="0">
                <a:latin typeface="Calibri" charset="0"/>
                <a:ea typeface="黑体" charset="0"/>
                <a:cs typeface="黑体" charset="0"/>
              </a:rPr>
              <a:t>– 5</a:t>
            </a:r>
            <a:r>
              <a:rPr lang="zh-CN" altLang="en-US" sz="2000" dirty="0">
                <a:latin typeface="Calibri" charset="0"/>
                <a:ea typeface="黑体" charset="0"/>
                <a:cs typeface="黑体" charset="0"/>
              </a:rPr>
              <a:t>种模式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Calibri" charset="0"/>
                <a:ea typeface="黑体" charset="0"/>
                <a:cs typeface="黑体" charset="0"/>
              </a:rPr>
              <a:t>运动补偿 </a:t>
            </a:r>
            <a:r>
              <a:rPr lang="en-US" altLang="zh-CN" sz="2000" dirty="0">
                <a:latin typeface="Calibri" charset="0"/>
                <a:ea typeface="黑体" charset="0"/>
                <a:cs typeface="黑体" charset="0"/>
              </a:rPr>
              <a:t>– 16x16/16x8/8x16/8x8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libri" charset="0"/>
                <a:ea typeface="黑体" charset="0"/>
                <a:cs typeface="黑体" charset="0"/>
              </a:rPr>
              <a:t>¼</a:t>
            </a:r>
            <a:r>
              <a:rPr lang="zh-CN" altLang="en-US" sz="2000" dirty="0">
                <a:latin typeface="Calibri" charset="0"/>
                <a:ea typeface="黑体" charset="0"/>
                <a:cs typeface="黑体" charset="0"/>
              </a:rPr>
              <a:t>像素插值 </a:t>
            </a:r>
            <a:r>
              <a:rPr lang="en-US" altLang="zh-CN" sz="2000" dirty="0">
                <a:latin typeface="Calibri" charset="0"/>
                <a:ea typeface="黑体" charset="0"/>
                <a:cs typeface="黑体" charset="0"/>
              </a:rPr>
              <a:t>– </a:t>
            </a:r>
            <a:r>
              <a:rPr lang="en-GB" altLang="zh-CN" sz="2000" dirty="0">
                <a:latin typeface="Calibri" charset="0"/>
                <a:ea typeface="黑体" charset="0"/>
                <a:cs typeface="黑体" charset="0"/>
              </a:rPr>
              <a:t>4</a:t>
            </a:r>
            <a:r>
              <a:rPr lang="zh-CN" altLang="en-GB" sz="2000" dirty="0">
                <a:latin typeface="Calibri" charset="0"/>
                <a:ea typeface="黑体" charset="0"/>
                <a:cs typeface="黑体" charset="0"/>
              </a:rPr>
              <a:t>拍插值滤波器 </a:t>
            </a:r>
            <a:endParaRPr lang="zh-CN" altLang="en-US" sz="2000" dirty="0">
              <a:latin typeface="Calibri" charset="0"/>
              <a:ea typeface="黑体" charset="0"/>
              <a:cs typeface="黑体" charset="0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Calibri" charset="0"/>
                <a:ea typeface="黑体" charset="0"/>
                <a:cs typeface="黑体" charset="0"/>
              </a:rPr>
              <a:t>去块效应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熵编码：</a:t>
            </a:r>
            <a:r>
              <a:rPr lang="zh-CN" altLang="en-US" sz="2000" dirty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由</a:t>
            </a:r>
            <a:r>
              <a:rPr lang="zh-CN" altLang="zh-CN" sz="2000" dirty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基于上下文的自适应变长码</a:t>
            </a:r>
            <a:r>
              <a:rPr lang="en-US" altLang="zh-CN" sz="2000" dirty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CAVLC</a:t>
            </a:r>
            <a:r>
              <a:rPr lang="zh-CN" altLang="en-US" sz="2000" dirty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替换为</a:t>
            </a:r>
            <a:r>
              <a:rPr lang="zh-CN" altLang="zh-CN" sz="2000" dirty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基于上下</a:t>
            </a:r>
            <a:r>
              <a:rPr lang="zh-CN" altLang="zh-CN" sz="2000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文的算术编码</a:t>
            </a:r>
            <a:r>
              <a:rPr lang="en-US" altLang="zh-CN" sz="2000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CBAC</a:t>
            </a:r>
            <a:endParaRPr lang="zh-CN" altLang="en-US" sz="2000" dirty="0">
              <a:solidFill>
                <a:srgbClr val="FF0000"/>
              </a:solidFill>
              <a:latin typeface="Calibri" charset="0"/>
              <a:ea typeface="黑体" charset="0"/>
              <a:cs typeface="黑体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44008" y="1345282"/>
            <a:ext cx="460851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Calibri" charset="0"/>
                <a:ea typeface="黑体" charset="0"/>
                <a:cs typeface="黑体" charset="0"/>
              </a:rPr>
              <a:t>次要工具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latin typeface="Calibri" charset="0"/>
                <a:ea typeface="黑体" charset="0"/>
                <a:cs typeface="黑体" charset="0"/>
              </a:rPr>
              <a:t>运动向量预测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latin typeface="Calibri" charset="0"/>
                <a:ea typeface="黑体" charset="0"/>
                <a:cs typeface="黑体" charset="0"/>
              </a:rPr>
              <a:t>跳跃与编码块模式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latin typeface="Calibri" charset="0"/>
                <a:ea typeface="黑体" charset="0"/>
                <a:cs typeface="黑体" charset="0"/>
              </a:rPr>
              <a:t>自适应扫描</a:t>
            </a:r>
            <a:endParaRPr lang="en-US" altLang="zh-CN" sz="2000" dirty="0" smtClean="0">
              <a:latin typeface="Calibri" charset="0"/>
              <a:ea typeface="黑体" charset="0"/>
              <a:cs typeface="黑体" charset="0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加权量化（</a:t>
            </a:r>
            <a:r>
              <a:rPr lang="en-US" altLang="zh-CN" sz="2000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AWQ</a:t>
            </a:r>
            <a:r>
              <a:rPr lang="zh-CN" altLang="en-US" sz="2000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）</a:t>
            </a:r>
            <a:endParaRPr lang="en-US" altLang="zh-CN" sz="2000" dirty="0" smtClean="0">
              <a:solidFill>
                <a:srgbClr val="FF0000"/>
              </a:solidFill>
              <a:latin typeface="Calibri" charset="0"/>
              <a:ea typeface="黑体" charset="0"/>
              <a:cs typeface="黑体" charset="0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增强场编码（</a:t>
            </a:r>
            <a:r>
              <a:rPr lang="en-US" altLang="zh-CN" sz="2000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B-Direct</a:t>
            </a:r>
            <a:r>
              <a:rPr lang="zh-CN" altLang="en-US" sz="2000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P-Skip</a:t>
            </a:r>
            <a:r>
              <a:rPr lang="zh-CN" altLang="en-US" sz="2000" dirty="0" smtClean="0">
                <a:solidFill>
                  <a:srgbClr val="FF0000"/>
                </a:solidFill>
                <a:latin typeface="Calibri" charset="0"/>
                <a:ea typeface="黑体" charset="0"/>
                <a:cs typeface="黑体" charset="0"/>
              </a:rPr>
              <a:t>）</a:t>
            </a:r>
            <a:endParaRPr lang="zh-CN" altLang="en-US" sz="2000" dirty="0">
              <a:solidFill>
                <a:srgbClr val="FF0000"/>
              </a:solidFill>
              <a:latin typeface="Calibri" charset="0"/>
              <a:ea typeface="黑体" charset="0"/>
              <a:cs typeface="黑体" charset="0"/>
            </a:endParaRPr>
          </a:p>
        </p:txBody>
      </p:sp>
      <p:graphicFrame>
        <p:nvGraphicFramePr>
          <p:cNvPr id="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217054"/>
              </p:ext>
            </p:extLst>
          </p:nvPr>
        </p:nvGraphicFramePr>
        <p:xfrm>
          <a:off x="323528" y="4869160"/>
          <a:ext cx="8640960" cy="1939280"/>
        </p:xfrm>
        <a:graphic>
          <a:graphicData uri="http://schemas.openxmlformats.org/drawingml/2006/table">
            <a:tbl>
              <a:tblPr/>
              <a:tblGrid>
                <a:gridCol w="288032"/>
                <a:gridCol w="3600400"/>
                <a:gridCol w="4752528"/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技术名称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说明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</a:tr>
              <a:tr h="3322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1</a:t>
                      </a:r>
                      <a:endParaRPr kumimoji="0" 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高级熵编码</a:t>
                      </a: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latin typeface="楷体_GB2312" charset="0"/>
                          <a:ea typeface="楷体_GB2312" charset="0"/>
                          <a:cs typeface="楷体_GB2312" charset="0"/>
                        </a:rPr>
                        <a:t>CBAC(Context-based Arithmetic Coding)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算数编码，用于熵编码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</a:tr>
              <a:tr h="360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2</a:t>
                      </a:r>
                      <a:endParaRPr kumimoji="0" 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图像级自适应加权量化</a:t>
                      </a: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latin typeface="楷体_GB2312" charset="0"/>
                          <a:ea typeface="楷体_GB2312" charset="0"/>
                          <a:cs typeface="楷体_GB2312" charset="0"/>
                        </a:rPr>
                        <a:t>AWQ(Adaptive Weighting Quantization)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自适应</a:t>
                      </a:r>
                      <a:r>
                        <a:rPr kumimoji="0" 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量化矩阵，用于DCT变换后系数的量化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3</a:t>
                      </a:r>
                      <a:endParaRPr kumimoji="0" 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同极性场跳过模式编码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/>
                          <a:ea typeface="楷体"/>
                          <a:cs typeface="楷体"/>
                        </a:rPr>
                        <a:t>(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/>
                          <a:ea typeface="楷体"/>
                          <a:cs typeface="楷体"/>
                        </a:rPr>
                        <a:t>P Field Skip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/>
                          <a:ea typeface="楷体"/>
                          <a:cs typeface="楷体"/>
                        </a:rPr>
                        <a:t>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楷体"/>
                        <a:ea typeface="楷体"/>
                        <a:cs typeface="楷体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隔行视频中，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P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帧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Skip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宏块的运动矢量推导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4</a:t>
                      </a:r>
                      <a:endParaRPr kumimoji="0" 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增强场编码技术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(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B field Enhanced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隔行视频中，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B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帧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Skip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与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Direct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宏块的运动矢量推导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7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191142"/>
              </p:ext>
            </p:extLst>
          </p:nvPr>
        </p:nvGraphicFramePr>
        <p:xfrm>
          <a:off x="539551" y="2262408"/>
          <a:ext cx="8208913" cy="3398840"/>
        </p:xfrm>
        <a:graphic>
          <a:graphicData uri="http://schemas.openxmlformats.org/drawingml/2006/table">
            <a:tbl>
              <a:tblPr/>
              <a:tblGrid>
                <a:gridCol w="1849793"/>
                <a:gridCol w="2986721"/>
                <a:gridCol w="3372399"/>
              </a:tblGrid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高清序列 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AVS+ 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vs.AVC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 HP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AVS+ vs.AVS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-P2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12M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码率点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PSNR Y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PSNR Y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花坛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 0.37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0.45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快速转盘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 0.39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0.20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篮球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-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0.27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0.35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排球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 0.26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0.50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秋叶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-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0.37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0.43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旋转鸟笼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-0.03 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0.40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      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平均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 0.06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/>
                          <a:ea typeface="黑体"/>
                          <a:cs typeface="黑体"/>
                        </a:rPr>
                        <a:t>0.39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</a:tr>
            </a:tbl>
          </a:graphicData>
        </a:graphic>
      </p:graphicFrame>
      <p:sp>
        <p:nvSpPr>
          <p:cNvPr id="6" name="标题 2"/>
          <p:cNvSpPr txBox="1">
            <a:spLocks/>
          </p:cNvSpPr>
          <p:nvPr/>
        </p:nvSpPr>
        <p:spPr>
          <a:xfrm>
            <a:off x="539552" y="41379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9pPr>
          </a:lstStyle>
          <a:p>
            <a:r>
              <a:rPr lang="en-US" altLang="zh-CN" dirty="0" smtClean="0"/>
              <a:t>AVS+</a:t>
            </a:r>
            <a:r>
              <a:rPr lang="zh-CN" altLang="en-US" dirty="0" smtClean="0"/>
              <a:t>客观性能评估：</a:t>
            </a:r>
            <a:r>
              <a:rPr lang="en-US" altLang="zh-CN" dirty="0" smtClean="0"/>
              <a:t>PSNR</a:t>
            </a:r>
            <a:endParaRPr lang="zh-CN" altLang="en-US" dirty="0"/>
          </a:p>
        </p:txBody>
      </p:sp>
      <p:sp>
        <p:nvSpPr>
          <p:cNvPr id="8" name="内容占位符 1"/>
          <p:cNvSpPr txBox="1">
            <a:spLocks/>
          </p:cNvSpPr>
          <p:nvPr/>
        </p:nvSpPr>
        <p:spPr bwMode="auto">
          <a:xfrm>
            <a:off x="107504" y="1556792"/>
            <a:ext cx="8640960" cy="720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zh-CN" sz="2400" dirty="0" smtClean="0">
                <a:latin typeface="+mn-lt"/>
                <a:ea typeface="黑体"/>
                <a:cs typeface="黑体"/>
              </a:rPr>
              <a:t>*</a:t>
            </a:r>
            <a:r>
              <a:rPr lang="zh-CN" altLang="en-US" sz="2400" dirty="0" smtClean="0">
                <a:latin typeface="+mn-lt"/>
                <a:ea typeface="黑体"/>
                <a:cs typeface="黑体"/>
              </a:rPr>
              <a:t>与</a:t>
            </a:r>
            <a:r>
              <a:rPr lang="en-US" altLang="zh-CN" sz="2400" dirty="0" smtClean="0">
                <a:latin typeface="+mn-lt"/>
                <a:ea typeface="黑体"/>
                <a:cs typeface="黑体"/>
              </a:rPr>
              <a:t>AVC</a:t>
            </a:r>
            <a:r>
              <a:rPr lang="en-US" altLang="zh-CN" sz="2400" dirty="0">
                <a:latin typeface="+mn-lt"/>
                <a:ea typeface="黑体"/>
                <a:cs typeface="黑体"/>
              </a:rPr>
              <a:t>/</a:t>
            </a:r>
            <a:r>
              <a:rPr lang="en-US" altLang="zh-CN" sz="2400" dirty="0" smtClean="0">
                <a:latin typeface="+mn-lt"/>
                <a:ea typeface="黑体"/>
                <a:cs typeface="黑体"/>
              </a:rPr>
              <a:t>H.264 High Profile</a:t>
            </a:r>
            <a:r>
              <a:rPr lang="zh-CN" altLang="en-US" sz="2400" dirty="0" smtClean="0">
                <a:latin typeface="+mn-lt"/>
                <a:ea typeface="黑体"/>
                <a:cs typeface="黑体"/>
              </a:rPr>
              <a:t>比较，</a:t>
            </a:r>
            <a:r>
              <a:rPr lang="en-US" altLang="zh-CN" sz="2400" dirty="0" smtClean="0">
                <a:latin typeface="+mn-lt"/>
                <a:ea typeface="黑体"/>
                <a:cs typeface="黑体"/>
              </a:rPr>
              <a:t>AVS+</a:t>
            </a:r>
            <a:r>
              <a:rPr lang="zh-CN" altLang="en-US" sz="2400" dirty="0" smtClean="0">
                <a:latin typeface="+mn-lt"/>
                <a:ea typeface="黑体"/>
                <a:cs typeface="黑体"/>
              </a:rPr>
              <a:t>稍占上风</a:t>
            </a:r>
            <a:endParaRPr lang="en-US" altLang="zh-CN" sz="2400" dirty="0" smtClean="0">
              <a:latin typeface="+mn-lt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0806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32243"/>
              </p:ext>
            </p:extLst>
          </p:nvPr>
        </p:nvGraphicFramePr>
        <p:xfrm>
          <a:off x="2123727" y="1340768"/>
          <a:ext cx="6768753" cy="2554605"/>
        </p:xfrm>
        <a:graphic>
          <a:graphicData uri="http://schemas.openxmlformats.org/drawingml/2006/table">
            <a:tbl>
              <a:tblPr/>
              <a:tblGrid>
                <a:gridCol w="1525992"/>
                <a:gridCol w="1223815"/>
                <a:gridCol w="1238924"/>
                <a:gridCol w="1450446"/>
                <a:gridCol w="1329576"/>
              </a:tblGrid>
              <a:tr h="25771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高清序列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Arial"/>
                        </a:rPr>
                        <a:t>AVS+ vs. H.264/AVC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7713">
                <a:tc>
                  <a:txBody>
                    <a:bodyPr/>
                    <a:lstStyle/>
                    <a:p>
                      <a:pPr algn="l" fontAlgn="b"/>
                      <a:endParaRPr lang="zh-CN" altLang="en-US" sz="1800" b="0" i="0" u="none" strike="noStrike" dirty="0">
                        <a:effectLst/>
                        <a:latin typeface="宋体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BD-rate 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BD-rate 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BD-rate 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 smtClean="0">
                          <a:effectLst/>
                          <a:latin typeface="Arial"/>
                        </a:rPr>
                        <a:t>编码时间</a:t>
                      </a:r>
                      <a:r>
                        <a:rPr lang="en-US" sz="1800" b="0" i="0" u="none" strike="noStrike" dirty="0" smtClean="0">
                          <a:effectLst/>
                          <a:latin typeface="Arial"/>
                        </a:rPr>
                        <a:t>(</a:t>
                      </a:r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%)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71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花坛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effectLst/>
                          <a:latin typeface="Arial"/>
                        </a:rPr>
                        <a:t>-15.21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-5.50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3.17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0.63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71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快速转盘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-19.69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-38.23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-31.52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0.67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71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篮球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4.25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19.15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28.18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0.78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71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排球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-7.20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-14.41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-14.48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0.64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71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秋叶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3.09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-7.54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-4.86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0.66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71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旋转鸟笼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-2.45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-3.78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-7.74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0.77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87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 smtClean="0">
                          <a:effectLst/>
                          <a:latin typeface="Arial"/>
                        </a:rPr>
                        <a:t>平均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-6.20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-8.38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effectLst/>
                          <a:latin typeface="Arial"/>
                        </a:rPr>
                        <a:t>-4.54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effectLst/>
                          <a:latin typeface="Arial"/>
                        </a:rPr>
                        <a:t>0.69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166817"/>
              </p:ext>
            </p:extLst>
          </p:nvPr>
        </p:nvGraphicFramePr>
        <p:xfrm>
          <a:off x="251520" y="4077072"/>
          <a:ext cx="5472608" cy="2554604"/>
        </p:xfrm>
        <a:graphic>
          <a:graphicData uri="http://schemas.openxmlformats.org/drawingml/2006/table">
            <a:tbl>
              <a:tblPr/>
              <a:tblGrid>
                <a:gridCol w="1440160"/>
                <a:gridCol w="1296144"/>
                <a:gridCol w="1368152"/>
                <a:gridCol w="1368152"/>
              </a:tblGrid>
              <a:tr h="195341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AVS+ vs.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AVS-P2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95341">
                <a:tc>
                  <a:txBody>
                    <a:bodyPr/>
                    <a:lstStyle/>
                    <a:p>
                      <a:pPr algn="l" fontAlgn="b"/>
                      <a:endParaRPr lang="zh-CN" alt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BD-rate 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BD-rate 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effectLst/>
                          <a:latin typeface="Arial"/>
                        </a:rPr>
                        <a:t>BD-rate 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3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花坛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-16.2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-12.1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2183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快速转盘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-12.6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-9.9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2183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篮球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-11.6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-11.2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-11.4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2183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排球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-11.7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-11.0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-10.9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2183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秋叶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-11.9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-12.7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-12.9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22981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effectLst/>
                          <a:latin typeface="宋体"/>
                        </a:rPr>
                        <a:t>旋转鸟笼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-12.4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-12.0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-12.2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2413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 smtClean="0">
                          <a:effectLst/>
                          <a:latin typeface="Arial"/>
                        </a:rPr>
                        <a:t>平均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-12.7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-11.5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-11.2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9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方正姚体" pitchFamily="2" charset="-122"/>
              </a:defRPr>
            </a:lvl9pPr>
          </a:lstStyle>
          <a:p>
            <a:r>
              <a:rPr lang="en-US" altLang="zh-CN" dirty="0" smtClean="0"/>
              <a:t>AVS+</a:t>
            </a:r>
            <a:r>
              <a:rPr lang="zh-CN" altLang="en-US" dirty="0" smtClean="0"/>
              <a:t>客观性能评估：码率节省</a:t>
            </a:r>
            <a:endParaRPr lang="zh-CN" altLang="en-US" dirty="0"/>
          </a:p>
        </p:txBody>
      </p:sp>
      <p:sp>
        <p:nvSpPr>
          <p:cNvPr id="12" name="矩形标注 11"/>
          <p:cNvSpPr/>
          <p:nvPr/>
        </p:nvSpPr>
        <p:spPr>
          <a:xfrm>
            <a:off x="5868144" y="4293096"/>
            <a:ext cx="3168352" cy="1800200"/>
          </a:xfrm>
          <a:prstGeom prst="wedgeRectCallout">
            <a:avLst>
              <a:gd name="adj1" fmla="val -25526"/>
              <a:gd name="adj2" fmla="val -6697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zh-CN" altLang="en-US" sz="2400" dirty="0">
                <a:solidFill>
                  <a:srgbClr val="FFFF00"/>
                </a:solidFill>
                <a:ea typeface="黑体"/>
                <a:cs typeface="黑体"/>
              </a:rPr>
              <a:t>与</a:t>
            </a:r>
            <a:r>
              <a:rPr lang="en-US" altLang="zh-CN" sz="2400" dirty="0">
                <a:solidFill>
                  <a:srgbClr val="FFFF00"/>
                </a:solidFill>
                <a:ea typeface="黑体"/>
                <a:cs typeface="黑体"/>
              </a:rPr>
              <a:t>AVC/H.264 High Profile</a:t>
            </a:r>
            <a:r>
              <a:rPr lang="zh-CN" altLang="en-US" sz="2400" dirty="0">
                <a:solidFill>
                  <a:srgbClr val="FFFF00"/>
                </a:solidFill>
                <a:ea typeface="黑体"/>
                <a:cs typeface="黑体"/>
              </a:rPr>
              <a:t>比较，</a:t>
            </a:r>
            <a:r>
              <a:rPr lang="en-US" altLang="zh-CN" sz="2400" dirty="0">
                <a:solidFill>
                  <a:srgbClr val="FFFF00"/>
                </a:solidFill>
                <a:ea typeface="黑体"/>
                <a:cs typeface="黑体"/>
              </a:rPr>
              <a:t>AVS</a:t>
            </a:r>
            <a:r>
              <a:rPr lang="en-US" altLang="zh-CN" sz="2400" dirty="0" smtClean="0">
                <a:solidFill>
                  <a:srgbClr val="FFFF00"/>
                </a:solidFill>
                <a:ea typeface="黑体"/>
                <a:cs typeface="黑体"/>
              </a:rPr>
              <a:t>+  </a:t>
            </a:r>
            <a:r>
              <a:rPr lang="zh-CN" altLang="en-US" sz="2400" dirty="0" smtClean="0">
                <a:solidFill>
                  <a:srgbClr val="FFFF00"/>
                </a:solidFill>
                <a:ea typeface="黑体"/>
                <a:cs typeface="黑体"/>
              </a:rPr>
              <a:t>码率节省约</a:t>
            </a:r>
            <a:r>
              <a:rPr lang="en-US" altLang="zh-CN" sz="2400" dirty="0" smtClean="0">
                <a:solidFill>
                  <a:srgbClr val="FFFF00"/>
                </a:solidFill>
                <a:ea typeface="黑体"/>
                <a:cs typeface="黑体"/>
              </a:rPr>
              <a:t>5%</a:t>
            </a:r>
            <a:r>
              <a:rPr lang="zh-CN" altLang="en-US" sz="2400" dirty="0" smtClean="0">
                <a:solidFill>
                  <a:srgbClr val="FFFF00"/>
                </a:solidFill>
                <a:ea typeface="黑体"/>
                <a:cs typeface="黑体"/>
              </a:rPr>
              <a:t>，编码时间为其</a:t>
            </a:r>
            <a:r>
              <a:rPr lang="en-US" altLang="zh-CN" sz="2400" dirty="0" smtClean="0">
                <a:solidFill>
                  <a:srgbClr val="FFFF00"/>
                </a:solidFill>
                <a:ea typeface="黑体"/>
                <a:cs typeface="黑体"/>
              </a:rPr>
              <a:t>70%</a:t>
            </a:r>
            <a:endParaRPr lang="en-US" altLang="zh-CN" sz="2400" dirty="0">
              <a:solidFill>
                <a:srgbClr val="FFFF00"/>
              </a:solidFill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95634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1556792"/>
            <a:ext cx="8507288" cy="1944216"/>
          </a:xfrm>
        </p:spPr>
        <p:txBody>
          <a:bodyPr>
            <a:noAutofit/>
          </a:bodyPr>
          <a:lstStyle/>
          <a:p>
            <a:pPr marL="72000" indent="45720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dirty="0" smtClean="0">
                <a:latin typeface="Times New Roman"/>
                <a:ea typeface="黑体"/>
                <a:cs typeface="Times New Roman"/>
              </a:rPr>
              <a:t>下表是劣化评分（百分数），可以看出，</a:t>
            </a:r>
            <a:r>
              <a:rPr lang="en-US" altLang="zh-CN" sz="2400" dirty="0" smtClean="0">
                <a:latin typeface="Times New Roman"/>
                <a:ea typeface="黑体"/>
                <a:cs typeface="Times New Roman"/>
              </a:rPr>
              <a:t>AVS+</a:t>
            </a:r>
            <a:r>
              <a:rPr lang="zh-CN" altLang="en-US" sz="2400" dirty="0" smtClean="0">
                <a:latin typeface="Times New Roman"/>
                <a:ea typeface="黑体"/>
                <a:cs typeface="Times New Roman"/>
              </a:rPr>
              <a:t>劣化程度比</a:t>
            </a:r>
            <a:r>
              <a:rPr lang="en-US" altLang="zh-CN" sz="2400" dirty="0" smtClean="0">
                <a:latin typeface="Times New Roman"/>
                <a:ea typeface="黑体"/>
                <a:cs typeface="Times New Roman"/>
              </a:rPr>
              <a:t>H</a:t>
            </a:r>
            <a:r>
              <a:rPr lang="en-US" altLang="zh-CN" sz="2400" dirty="0">
                <a:latin typeface="Times New Roman"/>
                <a:ea typeface="黑体"/>
                <a:cs typeface="Times New Roman"/>
              </a:rPr>
              <a:t>.264 </a:t>
            </a:r>
            <a:r>
              <a:rPr lang="en-US" altLang="zh-CN" sz="2400" dirty="0" smtClean="0">
                <a:latin typeface="Times New Roman"/>
                <a:ea typeface="黑体"/>
                <a:cs typeface="Times New Roman"/>
              </a:rPr>
              <a:t>HP</a:t>
            </a:r>
            <a:r>
              <a:rPr lang="zh-CN" altLang="en-US" sz="2400" dirty="0" smtClean="0">
                <a:latin typeface="Times New Roman"/>
                <a:ea typeface="黑体"/>
                <a:cs typeface="Times New Roman"/>
              </a:rPr>
              <a:t>高</a:t>
            </a:r>
            <a:r>
              <a:rPr lang="en-US" altLang="zh-CN" sz="2400" dirty="0" smtClean="0">
                <a:latin typeface="Times New Roman"/>
                <a:ea typeface="黑体"/>
                <a:cs typeface="Times New Roman"/>
              </a:rPr>
              <a:t>0.8%</a:t>
            </a:r>
            <a:r>
              <a:rPr lang="zh-CN" altLang="en-US" sz="2400" dirty="0" smtClean="0">
                <a:latin typeface="Times New Roman"/>
                <a:ea typeface="黑体"/>
                <a:cs typeface="Times New Roman"/>
              </a:rPr>
              <a:t>（平均），六个测试序列中各有三个超过对方，总体平分秋色。</a:t>
            </a:r>
            <a:endParaRPr lang="en-US" altLang="zh-CN" sz="2400" dirty="0">
              <a:latin typeface="Times New Roman"/>
              <a:ea typeface="黑体"/>
              <a:cs typeface="Times New Roman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AVS</a:t>
            </a:r>
            <a:r>
              <a:rPr lang="en-US" altLang="zh-CN" dirty="0" smtClean="0"/>
              <a:t>+</a:t>
            </a:r>
            <a:r>
              <a:rPr lang="zh-CN" altLang="en-US" dirty="0" smtClean="0"/>
              <a:t>主观评价：评价结果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213779"/>
              </p:ext>
            </p:extLst>
          </p:nvPr>
        </p:nvGraphicFramePr>
        <p:xfrm>
          <a:off x="0" y="2882736"/>
          <a:ext cx="91440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616"/>
                <a:gridCol w="1152128"/>
                <a:gridCol w="1008112"/>
                <a:gridCol w="864096"/>
                <a:gridCol w="1008112"/>
                <a:gridCol w="648072"/>
                <a:gridCol w="648072"/>
                <a:gridCol w="761363"/>
                <a:gridCol w="1110845"/>
                <a:gridCol w="827584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编码标准</a:t>
                      </a:r>
                      <a:endParaRPr lang="zh-CN" altLang="en-US" sz="1600" dirty="0"/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参考软件</a:t>
                      </a:r>
                      <a:endParaRPr lang="zh-CN" altLang="en-US" sz="1600" dirty="0"/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平均码率</a:t>
                      </a:r>
                      <a:endParaRPr lang="zh-CN" altLang="en-US" sz="1600" dirty="0"/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kumimoji="0" lang="zh-CN" altLang="zh-CN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编解码图像质量相对于源图像的质量下降</a:t>
                      </a:r>
                      <a:r>
                        <a:rPr kumimoji="0" lang="zh-CN" altLang="en-US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kumimoji="0" lang="zh-CN" altLang="zh-CN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百分</a:t>
                      </a:r>
                      <a:r>
                        <a:rPr kumimoji="0" lang="zh-CN" altLang="en-US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数）</a:t>
                      </a:r>
                      <a:endParaRPr lang="zh-CN" altLang="en-US" sz="1600" dirty="0"/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花坛</a:t>
                      </a:r>
                      <a:endParaRPr lang="zh-CN" altLang="en-US" sz="1600" dirty="0"/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快速转盘</a:t>
                      </a:r>
                      <a:endParaRPr lang="zh-CN" altLang="en-US" sz="1600" dirty="0"/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男篮</a:t>
                      </a:r>
                      <a:endParaRPr lang="zh-CN" altLang="en-US" sz="1600" dirty="0"/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女排</a:t>
                      </a:r>
                      <a:endParaRPr lang="zh-CN" altLang="en-US" sz="1600" dirty="0"/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秋叶</a:t>
                      </a:r>
                      <a:endParaRPr lang="zh-CN" altLang="en-US" sz="1600" dirty="0"/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旋转鸟笼</a:t>
                      </a:r>
                      <a:endParaRPr lang="zh-CN" altLang="en-US" sz="1600" dirty="0"/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平均值</a:t>
                      </a:r>
                      <a:endParaRPr lang="zh-CN" altLang="en-US" sz="1600" dirty="0"/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AVS-P2 </a:t>
                      </a:r>
                      <a:r>
                        <a:rPr kumimoji="0" lang="en-US" altLang="zh-CN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Jizhun</a:t>
                      </a:r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 profile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GDM2.1</a:t>
                      </a:r>
                    </a:p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(</a:t>
                      </a:r>
                      <a:r>
                        <a:rPr kumimoji="0" lang="en-US" altLang="zh-CN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Jizhun</a:t>
                      </a:r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)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11.603Mbps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13.0%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9.1%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9.6%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8.0%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28.7%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12.0%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13.4%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AVS-P16 </a:t>
                      </a:r>
                      <a:r>
                        <a:rPr kumimoji="0" lang="en-US" altLang="zh-CN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Guangbo</a:t>
                      </a:r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 profile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GDM2.1</a:t>
                      </a:r>
                    </a:p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(</a:t>
                      </a:r>
                      <a:r>
                        <a:rPr kumimoji="0" lang="en-US" altLang="zh-CN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Guangbo</a:t>
                      </a:r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)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11.561Mbps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11.9%</a:t>
                      </a:r>
                      <a:endParaRPr lang="zh-CN" altLang="en-US" sz="16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8.7%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6.8%</a:t>
                      </a:r>
                      <a:endParaRPr lang="zh-CN" altLang="en-US" sz="16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7.5%</a:t>
                      </a:r>
                      <a:endParaRPr lang="zh-CN" altLang="en-US" sz="16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26.9%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12.2%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12.3%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H.264 High profile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JM18.2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11.674Mbps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16.1%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8.4%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6.9%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tx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9.1%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18.4%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10.2%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11.5%</a:t>
                      </a:r>
                      <a:endParaRPr lang="zh-CN" altLang="en-US" sz="16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L="83281" marR="83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373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AVS+</a:t>
            </a:r>
            <a:r>
              <a:rPr lang="zh-CN" altLang="zh-CN" dirty="0" smtClean="0"/>
              <a:t>互联互通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为</a:t>
            </a:r>
            <a:r>
              <a:rPr lang="zh-CN" altLang="zh-CN" dirty="0" smtClean="0"/>
              <a:t>推动</a:t>
            </a:r>
            <a:r>
              <a:rPr lang="en-US" altLang="zh-CN" dirty="0" smtClean="0"/>
              <a:t>AVS/AVS+</a:t>
            </a:r>
            <a:r>
              <a:rPr lang="zh-CN" altLang="zh-CN" dirty="0" smtClean="0"/>
              <a:t>标准</a:t>
            </a:r>
            <a:r>
              <a:rPr lang="zh-CN" altLang="zh-CN" dirty="0"/>
              <a:t>的产业化，建立完整的产业链，通过公开、公平、全面的测试，检验不同厂家产品的一致性、符合性、互联互通性、可</a:t>
            </a:r>
            <a:r>
              <a:rPr lang="zh-CN" altLang="zh-CN" dirty="0" smtClean="0"/>
              <a:t>扩展性</a:t>
            </a:r>
            <a:endParaRPr lang="en-US" altLang="zh-CN" dirty="0" smtClean="0"/>
          </a:p>
          <a:p>
            <a:pPr lvl="0"/>
            <a:r>
              <a:rPr lang="zh-CN" altLang="zh-CN" dirty="0" smtClean="0"/>
              <a:t>主办方：</a:t>
            </a:r>
            <a:r>
              <a:rPr lang="en-US" altLang="zh-CN" dirty="0" smtClean="0"/>
              <a:t>AVS</a:t>
            </a:r>
            <a:r>
              <a:rPr lang="zh-CN" altLang="zh-CN" dirty="0" smtClean="0"/>
              <a:t>标准工作组和</a:t>
            </a:r>
            <a:r>
              <a:rPr lang="en-US" altLang="zh-CN" dirty="0" smtClean="0"/>
              <a:t>AVS</a:t>
            </a:r>
            <a:r>
              <a:rPr lang="zh-CN" altLang="zh-CN" dirty="0" smtClean="0"/>
              <a:t>产业联盟</a:t>
            </a:r>
          </a:p>
          <a:p>
            <a:r>
              <a:rPr lang="zh-CN" altLang="zh-CN" dirty="0" smtClean="0"/>
              <a:t>承办方：</a:t>
            </a:r>
            <a:r>
              <a:rPr lang="en-US" altLang="zh-CN" dirty="0" smtClean="0"/>
              <a:t>AVS</a:t>
            </a:r>
            <a:r>
              <a:rPr lang="zh-CN" altLang="zh-CN" dirty="0" smtClean="0"/>
              <a:t>工程检测中心</a:t>
            </a:r>
            <a:endParaRPr lang="en-US" altLang="zh-CN" dirty="0" smtClean="0"/>
          </a:p>
          <a:p>
            <a:r>
              <a:rPr lang="zh-CN" altLang="en-US" dirty="0"/>
              <a:t>测试</a:t>
            </a:r>
            <a:r>
              <a:rPr lang="zh-CN" altLang="en-US" dirty="0" smtClean="0"/>
              <a:t>时间：</a:t>
            </a:r>
            <a:r>
              <a:rPr lang="en-US" altLang="zh-CN" dirty="0" smtClean="0"/>
              <a:t>2014.02-2014.03</a:t>
            </a:r>
          </a:p>
          <a:p>
            <a:r>
              <a:rPr lang="zh-CN" altLang="zh-CN" dirty="0" smtClean="0"/>
              <a:t>测试对象：国内外所有</a:t>
            </a:r>
            <a:r>
              <a:rPr lang="en-US" altLang="zh-CN" dirty="0" smtClean="0"/>
              <a:t>AVS</a:t>
            </a:r>
            <a:r>
              <a:rPr lang="zh-CN" altLang="zh-CN" dirty="0" smtClean="0"/>
              <a:t>相关的上下游及配套的软硬件产品和系统。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19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2004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 smtClean="0">
                <a:solidFill>
                  <a:srgbClr val="FF0000"/>
                </a:solidFill>
              </a:rPr>
              <a:t>提</a:t>
            </a:r>
            <a:r>
              <a:rPr lang="en-US" altLang="zh-CN" sz="5400" dirty="0" smtClean="0">
                <a:solidFill>
                  <a:srgbClr val="FF0000"/>
                </a:solidFill>
              </a:rPr>
              <a:t> </a:t>
            </a:r>
            <a:r>
              <a:rPr lang="zh-CN" altLang="en-US" sz="5400" dirty="0" smtClean="0">
                <a:solidFill>
                  <a:srgbClr val="FF0000"/>
                </a:solidFill>
              </a:rPr>
              <a:t>纲</a:t>
            </a:r>
            <a:endParaRPr kumimoji="1"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367644" y="1916832"/>
            <a:ext cx="6984776" cy="34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zh-CN" altLang="en-US" sz="4800" dirty="0" smtClean="0"/>
              <a:t>视频编码标准回顾</a:t>
            </a:r>
            <a:endParaRPr lang="en-US" altLang="zh-CN" sz="4800" dirty="0" smtClean="0"/>
          </a:p>
          <a:p>
            <a:r>
              <a:rPr lang="en-US" altLang="zh-CN" sz="4800" dirty="0" smtClean="0"/>
              <a:t>AVS+</a:t>
            </a:r>
            <a:r>
              <a:rPr lang="zh-CN" altLang="en-US" sz="4800" dirty="0" smtClean="0"/>
              <a:t>及产业化</a:t>
            </a:r>
            <a:endParaRPr lang="en-US" altLang="zh-CN" sz="4800" dirty="0" smtClean="0"/>
          </a:p>
          <a:p>
            <a:r>
              <a:rPr lang="en-US" altLang="zh-CN" sz="4800" dirty="0" smtClean="0"/>
              <a:t>AVS2</a:t>
            </a:r>
            <a:r>
              <a:rPr lang="zh-CN" altLang="en-US" sz="4800" dirty="0" smtClean="0"/>
              <a:t>标准制定完成</a:t>
            </a:r>
            <a:endParaRPr lang="en-US" altLang="zh-CN" sz="4800" dirty="0" smtClean="0"/>
          </a:p>
          <a:p>
            <a:r>
              <a:rPr lang="zh-CN" altLang="en-US" sz="4800" dirty="0" smtClean="0"/>
              <a:t>云时代的编码</a:t>
            </a:r>
            <a:r>
              <a:rPr lang="en-US" altLang="zh-CN" sz="4800" dirty="0" smtClean="0"/>
              <a:t>AVS3</a:t>
            </a:r>
            <a:endParaRPr lang="en-US" altLang="zh-CN" sz="4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" y="5913276"/>
            <a:ext cx="9144000" cy="965783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489336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参加测试的编码器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上海国茂</a:t>
            </a:r>
            <a:endParaRPr lang="en-US" altLang="zh-CN" dirty="0" smtClean="0"/>
          </a:p>
          <a:p>
            <a:r>
              <a:rPr lang="zh-CN" altLang="en-US" dirty="0" smtClean="0"/>
              <a:t>数码视讯</a:t>
            </a:r>
            <a:endParaRPr lang="en-US" altLang="zh-CN" dirty="0" smtClean="0"/>
          </a:p>
          <a:p>
            <a:r>
              <a:rPr lang="zh-CN" altLang="en-US" dirty="0" smtClean="0"/>
              <a:t>博雅华录</a:t>
            </a:r>
            <a:endParaRPr lang="en-US" altLang="zh-CN" dirty="0" smtClean="0"/>
          </a:p>
          <a:p>
            <a:r>
              <a:rPr lang="zh-CN" altLang="en-US" dirty="0" smtClean="0"/>
              <a:t>柯维新</a:t>
            </a:r>
            <a:endParaRPr lang="en-US" altLang="zh-CN" dirty="0" smtClean="0"/>
          </a:p>
          <a:p>
            <a:r>
              <a:rPr lang="zh-CN" altLang="en-US" dirty="0" smtClean="0"/>
              <a:t>普天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7524" y="3068960"/>
            <a:ext cx="42957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65" y="4694311"/>
            <a:ext cx="4033441" cy="113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188" y="1549972"/>
            <a:ext cx="4032448" cy="133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27524" y="4812140"/>
            <a:ext cx="4987494" cy="101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20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05745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参加测试的解码器及终端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REALTEK</a:t>
            </a:r>
          </a:p>
          <a:p>
            <a:r>
              <a:rPr lang="en-US" altLang="zh-CN" dirty="0" smtClean="0"/>
              <a:t>MSTAR</a:t>
            </a:r>
          </a:p>
          <a:p>
            <a:r>
              <a:rPr lang="zh-CN" altLang="en-US" dirty="0" smtClean="0"/>
              <a:t>海思</a:t>
            </a:r>
            <a:endParaRPr lang="en-US" altLang="zh-CN" dirty="0" smtClean="0"/>
          </a:p>
          <a:p>
            <a:r>
              <a:rPr lang="zh-CN" altLang="en-US" dirty="0" smtClean="0"/>
              <a:t>数码视讯 </a:t>
            </a:r>
          </a:p>
          <a:p>
            <a:r>
              <a:rPr lang="zh-CN" altLang="en-US" dirty="0" smtClean="0"/>
              <a:t>广州高清视信</a:t>
            </a:r>
            <a:endParaRPr lang="en-US" altLang="zh-CN" dirty="0" smtClean="0"/>
          </a:p>
          <a:p>
            <a:r>
              <a:rPr lang="zh-CN" altLang="en-US" dirty="0" smtClean="0"/>
              <a:t>高斯贝尔</a:t>
            </a:r>
            <a:endParaRPr lang="en-US" altLang="zh-CN" dirty="0" smtClean="0"/>
          </a:p>
          <a:p>
            <a:r>
              <a:rPr lang="zh-CN" altLang="en-US" dirty="0" smtClean="0"/>
              <a:t>上海龙晶</a:t>
            </a:r>
            <a:endParaRPr lang="en-US" altLang="zh-CN" dirty="0" smtClean="0"/>
          </a:p>
          <a:p>
            <a:r>
              <a:rPr lang="zh-CN" altLang="en-US" dirty="0" smtClean="0"/>
              <a:t>松叶</a:t>
            </a:r>
            <a:endParaRPr lang="en-US" altLang="zh-CN" dirty="0"/>
          </a:p>
          <a:p>
            <a:r>
              <a:rPr lang="zh-CN" altLang="en-US" dirty="0" smtClean="0"/>
              <a:t>金亚</a:t>
            </a:r>
            <a:endParaRPr lang="en-US" altLang="zh-C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3930" y="2650080"/>
            <a:ext cx="64389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6" y="3879151"/>
            <a:ext cx="3168352" cy="106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D:\AVS_Document\AVS产业化主页\芯片\mStar\Mstar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0765" y="1768541"/>
            <a:ext cx="1245411" cy="50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AVS_Document\AVS产业化主页\芯片\Realtek（瑞昱）\Realte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2742" y="1768541"/>
            <a:ext cx="1784566" cy="50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AVS_Document\AVS产业化主页\芯片\海思\海思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2" y="1767855"/>
            <a:ext cx="250507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n.gospell.com/Private/ProductImg/Small/131030150425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2" y="3403079"/>
            <a:ext cx="2476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59065" y="4581128"/>
            <a:ext cx="3303765" cy="81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3741" y="5323853"/>
            <a:ext cx="3230155" cy="72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3008" y="5471647"/>
            <a:ext cx="2085415" cy="132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21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3613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333375"/>
            <a:ext cx="6067425" cy="563563"/>
          </a:xfrm>
        </p:spPr>
        <p:txBody>
          <a:bodyPr/>
          <a:lstStyle/>
          <a:p>
            <a:pPr>
              <a:defRPr/>
            </a:pPr>
            <a:r>
              <a:rPr lang="zh-CN" altLang="en-US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编码芯片</a:t>
            </a:r>
            <a:r>
              <a:rPr lang="en-US" altLang="zh-CN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AVS+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编码芯片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BH1200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87" name="内容占位符 1"/>
          <p:cNvSpPr>
            <a:spLocks noGrp="1"/>
          </p:cNvSpPr>
          <p:nvPr>
            <p:ph idx="1"/>
          </p:nvPr>
        </p:nvSpPr>
        <p:spPr>
          <a:xfrm>
            <a:off x="468000" y="1342800"/>
            <a:ext cx="8926513" cy="4605338"/>
          </a:xfrm>
        </p:spPr>
        <p:txBody>
          <a:bodyPr/>
          <a:lstStyle/>
          <a:p>
            <a:pPr marL="0" lvl="1" indent="0">
              <a:lnSpc>
                <a:spcPct val="150000"/>
              </a:lnSpc>
              <a:buSzPct val="80000"/>
              <a:buFont typeface="Tw Cen MT Condensed" pitchFamily="34" charset="0"/>
              <a:buNone/>
            </a:pPr>
            <a:r>
              <a:rPr lang="en-US" altLang="zh-CN" sz="2200" dirty="0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</a:rPr>
              <a:t>    AVS+</a:t>
            </a:r>
            <a:r>
              <a:rPr lang="zh-CN" altLang="en-US" sz="2200" dirty="0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</a:rPr>
              <a:t>编码芯片</a:t>
            </a:r>
            <a:r>
              <a:rPr lang="en-US" altLang="zh-CN" sz="2200" dirty="0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</a:rPr>
              <a:t>BH1200</a:t>
            </a:r>
            <a:r>
              <a:rPr lang="zh-CN" altLang="en-US" sz="2200" dirty="0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</a:rPr>
              <a:t>是国内第一颗</a:t>
            </a:r>
            <a:r>
              <a:rPr lang="en-US" altLang="zh-CN" sz="2200" dirty="0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</a:rPr>
              <a:t>AVS+</a:t>
            </a:r>
            <a:r>
              <a:rPr lang="zh-CN" altLang="en-US" sz="2200" dirty="0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</a:rPr>
              <a:t>专业编码芯片</a:t>
            </a:r>
            <a:endParaRPr lang="en-US" altLang="zh-CN" sz="2200" dirty="0" smtClean="0">
              <a:solidFill>
                <a:srgbClr val="00006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lvl="2" indent="-342900" algn="just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2000"/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支持</a:t>
            </a:r>
            <a:r>
              <a:rPr lang="en-US" altLang="zh-CN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AVS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视频标准基准档次</a:t>
            </a:r>
            <a:r>
              <a:rPr lang="en-US" altLang="zh-CN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6.0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级别的高清实时编码</a:t>
            </a:r>
          </a:p>
          <a:p>
            <a:pPr marL="342900" lvl="2" indent="-342900" algn="just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2000"/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支持</a:t>
            </a:r>
            <a:r>
              <a:rPr lang="en-US" altLang="zh-CN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路</a:t>
            </a:r>
            <a:r>
              <a:rPr lang="en-US" altLang="zh-CN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1080P@30 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高清或</a:t>
            </a:r>
            <a:r>
              <a:rPr lang="en-US" altLang="zh-CN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路标清视频实时编码处理</a:t>
            </a:r>
          </a:p>
          <a:p>
            <a:pPr marL="342900" lvl="2" indent="-342900" algn="just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2000"/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支持帧编码模式和场编码模式</a:t>
            </a:r>
          </a:p>
          <a:p>
            <a:pPr marL="342900" lvl="2" indent="-342900" algn="just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2000"/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支持外接音频编码</a:t>
            </a:r>
            <a:r>
              <a:rPr lang="en-US" altLang="zh-CN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DSP</a:t>
            </a:r>
            <a:endParaRPr lang="zh-CN" altLang="en-US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lvl="2" indent="-342900" algn="just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2000"/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支持</a:t>
            </a:r>
            <a:r>
              <a:rPr lang="en-US" altLang="zh-CN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CBR, VBR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码率控制方式</a:t>
            </a:r>
          </a:p>
          <a:p>
            <a:pPr marL="342900" lvl="2" indent="-342900" algn="just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2000"/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支持所有可变分块尺寸和</a:t>
            </a:r>
            <a:r>
              <a:rPr lang="en-US" altLang="zh-CN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1/4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像素运动估计</a:t>
            </a:r>
          </a:p>
          <a:p>
            <a:pPr marL="342900" lvl="2" indent="-342900" algn="just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2000"/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支持场景变换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检测</a:t>
            </a:r>
            <a:endParaRPr lang="zh-CN" altLang="en-US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lvl="2" indent="-342900" algn="just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2000"/>
              <a:buFont typeface="Wingdings" pitchFamily="2" charset="2"/>
              <a:buChar char="Ø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支持灵活可配的</a:t>
            </a:r>
            <a:r>
              <a:rPr lang="en-US" altLang="zh-CN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GOP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格式</a:t>
            </a: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lvl="2" indent="-342900" algn="just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2000"/>
              <a:buFont typeface="Wingdings" pitchFamily="2" charset="2"/>
              <a:buChar char="Ø"/>
              <a:defRPr/>
            </a:pP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lvl="1" indent="0">
              <a:buSzPct val="80000"/>
              <a:buFont typeface="Tw Cen MT Condensed" pitchFamily="34" charset="0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lvl="1" indent="0">
              <a:buSzPct val="80000"/>
              <a:buFont typeface="Tw Cen MT Condensed" pitchFamily="34" charset="0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lvl="1" indent="0">
              <a:buSzPct val="80000"/>
              <a:buFont typeface="Tw Cen MT Condensed" pitchFamily="34" charset="0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pic>
        <p:nvPicPr>
          <p:cNvPr id="6" name="图片 3" descr="芯片副本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2204864"/>
            <a:ext cx="1595431" cy="1584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 descr="AVS嵌入式编码器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490" y="4508500"/>
            <a:ext cx="3221038" cy="143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5572132" y="5929313"/>
            <a:ext cx="32147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BH1200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AVS+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嵌入式编码器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Group 9"/>
          <p:cNvGrpSpPr>
            <a:grpSpLocks/>
          </p:cNvGrpSpPr>
          <p:nvPr/>
        </p:nvGrpSpPr>
        <p:grpSpPr bwMode="auto">
          <a:xfrm rot="5400000">
            <a:off x="6572265" y="4071940"/>
            <a:ext cx="1571635" cy="571505"/>
            <a:chOff x="1438" y="1007"/>
            <a:chExt cx="2280" cy="1978"/>
          </a:xfrm>
          <a:noFill/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grpSpPr>
        <p:sp>
          <p:nvSpPr>
            <p:cNvPr id="18" name="Freeform 11"/>
            <p:cNvSpPr>
              <a:spLocks/>
            </p:cNvSpPr>
            <p:nvPr/>
          </p:nvSpPr>
          <p:spPr bwMode="auto">
            <a:xfrm rot="5400000">
              <a:off x="2887" y="2153"/>
              <a:ext cx="1028" cy="635"/>
            </a:xfrm>
            <a:custGeom>
              <a:avLst/>
              <a:gdLst/>
              <a:ahLst/>
              <a:cxnLst>
                <a:cxn ang="0">
                  <a:pos x="0" y="2485"/>
                </a:cxn>
                <a:cxn ang="0">
                  <a:pos x="6472" y="2485"/>
                </a:cxn>
                <a:cxn ang="0">
                  <a:pos x="3236" y="0"/>
                </a:cxn>
                <a:cxn ang="0">
                  <a:pos x="0" y="2485"/>
                </a:cxn>
              </a:cxnLst>
              <a:rect l="0" t="0" r="r" b="b"/>
              <a:pathLst>
                <a:path w="6472" h="2485">
                  <a:moveTo>
                    <a:pt x="0" y="2485"/>
                  </a:moveTo>
                  <a:lnTo>
                    <a:pt x="6472" y="2485"/>
                  </a:lnTo>
                  <a:lnTo>
                    <a:pt x="3236" y="0"/>
                  </a:lnTo>
                  <a:lnTo>
                    <a:pt x="0" y="248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 rot="5400000">
              <a:off x="1387" y="1058"/>
              <a:ext cx="1747" cy="1645"/>
            </a:xfrm>
            <a:custGeom>
              <a:avLst/>
              <a:gdLst/>
              <a:ahLst/>
              <a:cxnLst>
                <a:cxn ang="0">
                  <a:pos x="7309" y="222"/>
                </a:cxn>
                <a:cxn ang="0">
                  <a:pos x="7034" y="675"/>
                </a:cxn>
                <a:cxn ang="0">
                  <a:pos x="6720" y="1137"/>
                </a:cxn>
                <a:cxn ang="0">
                  <a:pos x="6367" y="1605"/>
                </a:cxn>
                <a:cxn ang="0">
                  <a:pos x="5981" y="2078"/>
                </a:cxn>
                <a:cxn ang="0">
                  <a:pos x="5564" y="2551"/>
                </a:cxn>
                <a:cxn ang="0">
                  <a:pos x="5118" y="3023"/>
                </a:cxn>
                <a:cxn ang="0">
                  <a:pos x="4647" y="3491"/>
                </a:cxn>
                <a:cxn ang="0">
                  <a:pos x="4152" y="3953"/>
                </a:cxn>
                <a:cxn ang="0">
                  <a:pos x="3638" y="4405"/>
                </a:cxn>
                <a:cxn ang="0">
                  <a:pos x="3106" y="4844"/>
                </a:cxn>
                <a:cxn ang="0">
                  <a:pos x="2560" y="5269"/>
                </a:cxn>
                <a:cxn ang="0">
                  <a:pos x="2002" y="5677"/>
                </a:cxn>
                <a:cxn ang="0">
                  <a:pos x="1437" y="6065"/>
                </a:cxn>
                <a:cxn ang="0">
                  <a:pos x="864" y="6431"/>
                </a:cxn>
                <a:cxn ang="0">
                  <a:pos x="288" y="6771"/>
                </a:cxn>
                <a:cxn ang="0">
                  <a:pos x="7647" y="6931"/>
                </a:cxn>
                <a:cxn ang="0">
                  <a:pos x="7915" y="6560"/>
                </a:cxn>
                <a:cxn ang="0">
                  <a:pos x="8180" y="6169"/>
                </a:cxn>
                <a:cxn ang="0">
                  <a:pos x="8442" y="5762"/>
                </a:cxn>
                <a:cxn ang="0">
                  <a:pos x="8696" y="5342"/>
                </a:cxn>
                <a:cxn ang="0">
                  <a:pos x="8946" y="4909"/>
                </a:cxn>
                <a:cxn ang="0">
                  <a:pos x="9188" y="4468"/>
                </a:cxn>
                <a:cxn ang="0">
                  <a:pos x="9422" y="4019"/>
                </a:cxn>
                <a:cxn ang="0">
                  <a:pos x="9647" y="3563"/>
                </a:cxn>
                <a:cxn ang="0">
                  <a:pos x="9862" y="3106"/>
                </a:cxn>
                <a:cxn ang="0">
                  <a:pos x="10066" y="2647"/>
                </a:cxn>
                <a:cxn ang="0">
                  <a:pos x="10257" y="2190"/>
                </a:cxn>
                <a:cxn ang="0">
                  <a:pos x="10436" y="1735"/>
                </a:cxn>
                <a:cxn ang="0">
                  <a:pos x="10601" y="1287"/>
                </a:cxn>
                <a:cxn ang="0">
                  <a:pos x="10750" y="847"/>
                </a:cxn>
                <a:cxn ang="0">
                  <a:pos x="10884" y="417"/>
                </a:cxn>
                <a:cxn ang="0">
                  <a:pos x="11000" y="0"/>
                </a:cxn>
              </a:cxnLst>
              <a:rect l="0" t="0" r="r" b="b"/>
              <a:pathLst>
                <a:path w="11000" h="6931">
                  <a:moveTo>
                    <a:pt x="7432" y="0"/>
                  </a:moveTo>
                  <a:lnTo>
                    <a:pt x="7309" y="222"/>
                  </a:lnTo>
                  <a:lnTo>
                    <a:pt x="7177" y="447"/>
                  </a:lnTo>
                  <a:lnTo>
                    <a:pt x="7034" y="675"/>
                  </a:lnTo>
                  <a:lnTo>
                    <a:pt x="6882" y="905"/>
                  </a:lnTo>
                  <a:lnTo>
                    <a:pt x="6720" y="1137"/>
                  </a:lnTo>
                  <a:lnTo>
                    <a:pt x="6548" y="1370"/>
                  </a:lnTo>
                  <a:lnTo>
                    <a:pt x="6367" y="1605"/>
                  </a:lnTo>
                  <a:lnTo>
                    <a:pt x="6178" y="1842"/>
                  </a:lnTo>
                  <a:lnTo>
                    <a:pt x="5981" y="2078"/>
                  </a:lnTo>
                  <a:lnTo>
                    <a:pt x="5776" y="2315"/>
                  </a:lnTo>
                  <a:lnTo>
                    <a:pt x="5564" y="2551"/>
                  </a:lnTo>
                  <a:lnTo>
                    <a:pt x="5344" y="2788"/>
                  </a:lnTo>
                  <a:lnTo>
                    <a:pt x="5118" y="3023"/>
                  </a:lnTo>
                  <a:lnTo>
                    <a:pt x="4886" y="3258"/>
                  </a:lnTo>
                  <a:lnTo>
                    <a:pt x="4647" y="3491"/>
                  </a:lnTo>
                  <a:lnTo>
                    <a:pt x="4402" y="3722"/>
                  </a:lnTo>
                  <a:lnTo>
                    <a:pt x="4152" y="3953"/>
                  </a:lnTo>
                  <a:lnTo>
                    <a:pt x="3897" y="4180"/>
                  </a:lnTo>
                  <a:lnTo>
                    <a:pt x="3638" y="4405"/>
                  </a:lnTo>
                  <a:lnTo>
                    <a:pt x="3374" y="4626"/>
                  </a:lnTo>
                  <a:lnTo>
                    <a:pt x="3106" y="4844"/>
                  </a:lnTo>
                  <a:lnTo>
                    <a:pt x="2835" y="5058"/>
                  </a:lnTo>
                  <a:lnTo>
                    <a:pt x="2560" y="5269"/>
                  </a:lnTo>
                  <a:lnTo>
                    <a:pt x="2282" y="5475"/>
                  </a:lnTo>
                  <a:lnTo>
                    <a:pt x="2002" y="5677"/>
                  </a:lnTo>
                  <a:lnTo>
                    <a:pt x="1720" y="5874"/>
                  </a:lnTo>
                  <a:lnTo>
                    <a:pt x="1437" y="6065"/>
                  </a:lnTo>
                  <a:lnTo>
                    <a:pt x="1151" y="6251"/>
                  </a:lnTo>
                  <a:lnTo>
                    <a:pt x="864" y="6431"/>
                  </a:lnTo>
                  <a:lnTo>
                    <a:pt x="576" y="6604"/>
                  </a:lnTo>
                  <a:lnTo>
                    <a:pt x="288" y="6771"/>
                  </a:lnTo>
                  <a:lnTo>
                    <a:pt x="0" y="6931"/>
                  </a:lnTo>
                  <a:lnTo>
                    <a:pt x="7647" y="6931"/>
                  </a:lnTo>
                  <a:lnTo>
                    <a:pt x="7782" y="6748"/>
                  </a:lnTo>
                  <a:lnTo>
                    <a:pt x="7915" y="6560"/>
                  </a:lnTo>
                  <a:lnTo>
                    <a:pt x="8049" y="6366"/>
                  </a:lnTo>
                  <a:lnTo>
                    <a:pt x="8180" y="6169"/>
                  </a:lnTo>
                  <a:lnTo>
                    <a:pt x="8312" y="5968"/>
                  </a:lnTo>
                  <a:lnTo>
                    <a:pt x="8442" y="5762"/>
                  </a:lnTo>
                  <a:lnTo>
                    <a:pt x="8570" y="5554"/>
                  </a:lnTo>
                  <a:lnTo>
                    <a:pt x="8696" y="5342"/>
                  </a:lnTo>
                  <a:lnTo>
                    <a:pt x="8822" y="5127"/>
                  </a:lnTo>
                  <a:lnTo>
                    <a:pt x="8946" y="4909"/>
                  </a:lnTo>
                  <a:lnTo>
                    <a:pt x="9069" y="4689"/>
                  </a:lnTo>
                  <a:lnTo>
                    <a:pt x="9188" y="4468"/>
                  </a:lnTo>
                  <a:lnTo>
                    <a:pt x="9307" y="4243"/>
                  </a:lnTo>
                  <a:lnTo>
                    <a:pt x="9422" y="4019"/>
                  </a:lnTo>
                  <a:lnTo>
                    <a:pt x="9536" y="3792"/>
                  </a:lnTo>
                  <a:lnTo>
                    <a:pt x="9647" y="3563"/>
                  </a:lnTo>
                  <a:lnTo>
                    <a:pt x="9756" y="3335"/>
                  </a:lnTo>
                  <a:lnTo>
                    <a:pt x="9862" y="3106"/>
                  </a:lnTo>
                  <a:lnTo>
                    <a:pt x="9966" y="2876"/>
                  </a:lnTo>
                  <a:lnTo>
                    <a:pt x="10066" y="2647"/>
                  </a:lnTo>
                  <a:lnTo>
                    <a:pt x="10163" y="2418"/>
                  </a:lnTo>
                  <a:lnTo>
                    <a:pt x="10257" y="2190"/>
                  </a:lnTo>
                  <a:lnTo>
                    <a:pt x="10348" y="1963"/>
                  </a:lnTo>
                  <a:lnTo>
                    <a:pt x="10436" y="1735"/>
                  </a:lnTo>
                  <a:lnTo>
                    <a:pt x="10520" y="1511"/>
                  </a:lnTo>
                  <a:lnTo>
                    <a:pt x="10601" y="1287"/>
                  </a:lnTo>
                  <a:lnTo>
                    <a:pt x="10677" y="1066"/>
                  </a:lnTo>
                  <a:lnTo>
                    <a:pt x="10750" y="847"/>
                  </a:lnTo>
                  <a:lnTo>
                    <a:pt x="10818" y="631"/>
                  </a:lnTo>
                  <a:lnTo>
                    <a:pt x="10884" y="417"/>
                  </a:lnTo>
                  <a:lnTo>
                    <a:pt x="10944" y="207"/>
                  </a:lnTo>
                  <a:lnTo>
                    <a:pt x="11000" y="0"/>
                  </a:lnTo>
                  <a:lnTo>
                    <a:pt x="74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" name="图片 12" descr="BYHL_new.bmp"/>
          <p:cNvPicPr>
            <a:picLocks noChangeAspect="1"/>
          </p:cNvPicPr>
          <p:nvPr/>
        </p:nvPicPr>
        <p:blipFill>
          <a:blip r:embed="rId5" cstate="email">
            <a:lum contrast="-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3570" y="5643578"/>
            <a:ext cx="214314" cy="900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65100" prst="coolSlant"/>
          </a:sp3d>
        </p:spPr>
      </p:pic>
      <p:pic>
        <p:nvPicPr>
          <p:cNvPr id="14" name="图片 13" descr="6740_公司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228600"/>
            <a:ext cx="1809750" cy="752475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22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0314292"/>
      </p:ext>
    </p:extLst>
  </p:cSld>
  <p:clrMapOvr>
    <a:masterClrMapping/>
  </p:clrMapOvr>
  <p:transition xmlns:p14="http://schemas.microsoft.com/office/powerpoint/2010/main" advTm="126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850" y="333375"/>
            <a:ext cx="6067425" cy="563563"/>
          </a:xfrm>
        </p:spPr>
        <p:txBody>
          <a:bodyPr/>
          <a:lstStyle/>
          <a:p>
            <a:pPr>
              <a:defRPr/>
            </a:pPr>
            <a:r>
              <a:rPr lang="en-US" altLang="zh-CN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AVS+</a:t>
            </a:r>
            <a:r>
              <a:rPr lang="zh-CN" altLang="en-US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硬件编码器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026" name="Object 5"/>
          <p:cNvGraphicFramePr>
            <a:graphicFrameLocks/>
          </p:cNvGraphicFramePr>
          <p:nvPr/>
        </p:nvGraphicFramePr>
        <p:xfrm>
          <a:off x="1714500" y="1928813"/>
          <a:ext cx="5715000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文档" r:id="rId3" imgW="6375960" imgH="9015840" progId="Word.Document.8">
                  <p:embed/>
                </p:oleObj>
              </mc:Choice>
              <mc:Fallback>
                <p:oleObj name="文档" r:id="rId3" imgW="6375960" imgH="9015840" progId="Word.Document.8">
                  <p:embed/>
                  <p:pic>
                    <p:nvPicPr>
                      <p:cNvPr id="0" name="Picture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446" t="17833" r="20120" b="63037"/>
                      <a:stretch>
                        <a:fillRect/>
                      </a:stretch>
                    </p:blipFill>
                    <p:spPr bwMode="auto">
                      <a:xfrm>
                        <a:off x="1714500" y="1928813"/>
                        <a:ext cx="5715000" cy="2714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14314" y="5286388"/>
            <a:ext cx="885828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</a:rPr>
              <a:t>2014</a:t>
            </a:r>
            <a:r>
              <a:rPr lang="zh-CN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</a:rPr>
              <a:t>年</a:t>
            </a:r>
            <a:r>
              <a:rPr lang="en-US" altLang="zh-CN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</a:rPr>
              <a:t>6</a:t>
            </a:r>
            <a:r>
              <a:rPr lang="zh-CN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</a:rPr>
              <a:t>月推出支持</a:t>
            </a:r>
            <a:r>
              <a:rPr lang="en-US" altLang="zh-CN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</a:rPr>
              <a:t>AVS+</a:t>
            </a:r>
            <a:r>
              <a:rPr lang="zh-CN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</a:rPr>
              <a:t>的硬编码器</a:t>
            </a:r>
            <a:endParaRPr lang="zh-CN" alt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4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2" name="图片 1" descr="6740_公司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228253"/>
            <a:ext cx="1809750" cy="752475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23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9589600"/>
      </p:ext>
    </p:extLst>
  </p:cSld>
  <p:clrMapOvr>
    <a:masterClrMapping/>
  </p:clrMapOvr>
  <p:transition xmlns:p14="http://schemas.microsoft.com/office/powerpoint/2010/main" advTm="966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目前支持</a:t>
            </a:r>
            <a:r>
              <a:rPr lang="en-US" altLang="zh-CN" dirty="0" smtClean="0"/>
              <a:t>AVS+</a:t>
            </a:r>
            <a:r>
              <a:rPr lang="zh-CN" altLang="en-US" dirty="0" smtClean="0"/>
              <a:t>的解码芯片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548" y="1232756"/>
            <a:ext cx="8316924" cy="5184576"/>
          </a:xfrm>
        </p:spPr>
        <p:txBody>
          <a:bodyPr/>
          <a:lstStyle/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 </a:t>
            </a:r>
            <a:r>
              <a:rPr lang="en-US" altLang="zh-CN" sz="2800" dirty="0" err="1" smtClean="0"/>
              <a:t>Realtek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</a:t>
            </a:r>
            <a:r>
              <a:rPr lang="zh-CN" altLang="en-US" sz="2800" dirty="0" smtClean="0"/>
              <a:t>华为海思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 smtClean="0"/>
              <a:t>Mstar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MTK</a:t>
            </a:r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Broadcom</a:t>
            </a:r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</a:t>
            </a:r>
            <a:r>
              <a:rPr lang="zh-CN" altLang="en-US" sz="2800" dirty="0" smtClean="0"/>
              <a:t>联咏</a:t>
            </a:r>
            <a:r>
              <a:rPr lang="en-US" altLang="zh-CN" sz="2800" dirty="0" err="1" smtClean="0"/>
              <a:t>novatek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</a:t>
            </a:r>
            <a:r>
              <a:rPr lang="zh-CN" altLang="en-US" sz="2800" dirty="0" smtClean="0"/>
              <a:t>海尔集成电路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>
                <a:solidFill>
                  <a:srgbClr val="FF0000"/>
                </a:solidFill>
              </a:rPr>
              <a:t>正在研发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</a:t>
            </a:r>
            <a:r>
              <a:rPr lang="zh-CN" altLang="en-US" sz="2800" dirty="0" smtClean="0"/>
              <a:t>高通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ST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目前</a:t>
            </a:r>
            <a:r>
              <a:rPr lang="en-US" altLang="zh-CN" dirty="0" smtClean="0"/>
              <a:t>AVS+</a:t>
            </a:r>
            <a:r>
              <a:rPr lang="zh-CN" altLang="en-US" dirty="0" smtClean="0"/>
              <a:t>正在应用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□</a:t>
            </a:r>
            <a:r>
              <a:rPr lang="zh-CN" altLang="en-US" dirty="0" smtClean="0"/>
              <a:t>央视的</a:t>
            </a:r>
            <a:r>
              <a:rPr lang="en-US" altLang="zh-CN" dirty="0" smtClean="0"/>
              <a:t>6</a:t>
            </a:r>
            <a:r>
              <a:rPr lang="zh-CN" altLang="en-US" dirty="0" smtClean="0"/>
              <a:t>套高清节目</a:t>
            </a:r>
            <a:endParaRPr lang="en-US" altLang="zh-CN" dirty="0" smtClean="0"/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□</a:t>
            </a:r>
            <a:r>
              <a:rPr lang="zh-CN" altLang="en-US" dirty="0" smtClean="0"/>
              <a:t>湖南电视台的卫视上星节目</a:t>
            </a:r>
            <a:endParaRPr lang="en-US" altLang="zh-CN" dirty="0" smtClean="0"/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□</a:t>
            </a:r>
            <a:r>
              <a:rPr lang="zh-CN" altLang="en-US" dirty="0" smtClean="0"/>
              <a:t>湖南全省的地面数字电视高清、标清播出</a:t>
            </a:r>
            <a:endParaRPr lang="en-US" altLang="zh-CN" dirty="0" smtClean="0"/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□</a:t>
            </a:r>
            <a:r>
              <a:rPr lang="zh-CN" altLang="en-US" dirty="0" smtClean="0"/>
              <a:t>上海高清上星节目</a:t>
            </a:r>
            <a:endParaRPr lang="en-US" altLang="zh-CN" dirty="0" smtClean="0"/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□</a:t>
            </a:r>
            <a:r>
              <a:rPr lang="zh-CN" altLang="en-US" dirty="0" smtClean="0"/>
              <a:t>北京高清上星节目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正在北美推动</a:t>
            </a:r>
            <a:r>
              <a:rPr lang="en-US" altLang="zh-CN" dirty="0" smtClean="0"/>
              <a:t>AVS+</a:t>
            </a:r>
            <a:r>
              <a:rPr lang="zh-CN" altLang="en-US" dirty="0" smtClean="0"/>
              <a:t>落地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5556" y="1268760"/>
            <a:ext cx="8111244" cy="4857403"/>
          </a:xfrm>
        </p:spPr>
        <p:txBody>
          <a:bodyPr/>
          <a:lstStyle/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</a:t>
            </a:r>
            <a:r>
              <a:rPr lang="zh-CN" altLang="en-US" sz="2800" dirty="0" smtClean="0"/>
              <a:t>产业联盟的理事长单位朝歌公司在美国成立</a:t>
            </a:r>
            <a:r>
              <a:rPr lang="en-US" altLang="zh-CN" sz="2800" dirty="0" err="1" smtClean="0">
                <a:latin typeface="华文楷体"/>
                <a:ea typeface="华文楷体"/>
                <a:cs typeface="华文楷体"/>
              </a:rPr>
              <a:t>全资子公司</a:t>
            </a:r>
            <a:endParaRPr lang="en-US" altLang="zh-CN" sz="2800" dirty="0" smtClean="0">
              <a:latin typeface="华文楷体"/>
              <a:ea typeface="华文楷体"/>
              <a:cs typeface="华文楷体"/>
            </a:endParaRPr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 </a:t>
            </a:r>
            <a:r>
              <a:rPr lang="en-US" altLang="zh-CN" sz="2800" dirty="0" err="1" smtClean="0">
                <a:latin typeface="华文楷体"/>
                <a:ea typeface="华文楷体"/>
                <a:cs typeface="华文楷体"/>
              </a:rPr>
              <a:t>扎根北美市场</a:t>
            </a:r>
            <a:r>
              <a:rPr lang="en-US" altLang="zh-CN" sz="2800" dirty="0" smtClean="0">
                <a:latin typeface="华文楷体"/>
                <a:ea typeface="华文楷体"/>
                <a:cs typeface="华文楷体"/>
              </a:rPr>
              <a:t>，</a:t>
            </a:r>
            <a:r>
              <a:rPr lang="zh-CN" altLang="en-US" sz="2800" dirty="0" smtClean="0"/>
              <a:t>以北美的华人服务为切入点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 </a:t>
            </a:r>
            <a:r>
              <a:rPr lang="en-US" altLang="zh-CN" sz="2800" dirty="0" err="1" smtClean="0">
                <a:latin typeface="华文楷体"/>
                <a:ea typeface="华文楷体"/>
                <a:cs typeface="华文楷体"/>
              </a:rPr>
              <a:t>以STB智能终端为主打产品，以自主开发的平台为基础，互联网服务特质的视频内容分发服务</a:t>
            </a:r>
            <a:r>
              <a:rPr lang="en-US" altLang="zh-CN" sz="2800" dirty="0" smtClean="0">
                <a:latin typeface="华文楷体"/>
                <a:ea typeface="华文楷体"/>
                <a:cs typeface="华文楷体"/>
              </a:rPr>
              <a:t>。</a:t>
            </a:r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</a:t>
            </a:r>
            <a:r>
              <a:rPr lang="zh-CN" altLang="en-US" sz="2800" dirty="0" smtClean="0"/>
              <a:t>已经和</a:t>
            </a:r>
            <a:r>
              <a:rPr lang="en-US" altLang="zh-CN" sz="2800" dirty="0" smtClean="0"/>
              <a:t>CNTV</a:t>
            </a:r>
            <a:r>
              <a:rPr lang="zh-CN" altLang="en-US" sz="2800" dirty="0" smtClean="0"/>
              <a:t>下属的未来电视公司签约合作，推动采用已经上星的所有</a:t>
            </a:r>
            <a:r>
              <a:rPr lang="en-US" altLang="zh-CN" sz="2800" dirty="0" smtClean="0"/>
              <a:t>AVS+</a:t>
            </a:r>
            <a:r>
              <a:rPr lang="zh-CN" altLang="en-US" sz="2800" dirty="0" smtClean="0"/>
              <a:t>节目通过互联网落地北美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□</a:t>
            </a:r>
            <a:r>
              <a:rPr lang="zh-CN" altLang="en-US" sz="2800" dirty="0" smtClean="0"/>
              <a:t>目前朝歌的智能终端采用海思和</a:t>
            </a:r>
            <a:r>
              <a:rPr lang="en-US" altLang="zh-CN" sz="2800" dirty="0" err="1" smtClean="0"/>
              <a:t>Realtek</a:t>
            </a:r>
            <a:r>
              <a:rPr lang="zh-CN" altLang="en-US" sz="2800" dirty="0" smtClean="0"/>
              <a:t>的芯片已经支持</a:t>
            </a:r>
            <a:r>
              <a:rPr lang="en-US" altLang="zh-CN" sz="2800" dirty="0" smtClean="0"/>
              <a:t>AVS+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下凸带形 6"/>
          <p:cNvSpPr/>
          <p:nvPr/>
        </p:nvSpPr>
        <p:spPr>
          <a:xfrm>
            <a:off x="431540" y="3596318"/>
            <a:ext cx="8424936" cy="1116124"/>
          </a:xfrm>
          <a:prstGeom prst="ribbon">
            <a:avLst>
              <a:gd name="adj1" fmla="val 11146"/>
              <a:gd name="adj2" fmla="val 75000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 smtClean="0">
                <a:solidFill>
                  <a:srgbClr val="FF0000"/>
                </a:solidFill>
              </a:rPr>
              <a:t>提</a:t>
            </a:r>
            <a:r>
              <a:rPr lang="en-US" altLang="zh-CN" sz="5400" dirty="0" smtClean="0">
                <a:solidFill>
                  <a:srgbClr val="FF0000"/>
                </a:solidFill>
              </a:rPr>
              <a:t> </a:t>
            </a:r>
            <a:r>
              <a:rPr lang="zh-CN" altLang="en-US" sz="5400" dirty="0" smtClean="0">
                <a:solidFill>
                  <a:srgbClr val="FF0000"/>
                </a:solidFill>
              </a:rPr>
              <a:t>纲</a:t>
            </a:r>
            <a:endParaRPr kumimoji="1"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907704" y="2024844"/>
            <a:ext cx="6984776" cy="34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zh-CN" altLang="en-US" sz="4800" dirty="0" smtClean="0"/>
              <a:t>视频编码标准回顾</a:t>
            </a:r>
            <a:endParaRPr lang="en-US" altLang="zh-CN" sz="4800" dirty="0" smtClean="0"/>
          </a:p>
          <a:p>
            <a:r>
              <a:rPr lang="en-US" altLang="zh-CN" sz="4800" dirty="0" smtClean="0"/>
              <a:t>AVS+</a:t>
            </a:r>
            <a:r>
              <a:rPr lang="zh-CN" altLang="en-US" sz="4800" dirty="0" smtClean="0"/>
              <a:t>及产业化</a:t>
            </a:r>
            <a:endParaRPr lang="en-US" altLang="zh-CN" sz="4800" dirty="0" smtClean="0"/>
          </a:p>
          <a:p>
            <a:r>
              <a:rPr lang="en-US" altLang="zh-CN" sz="4800" dirty="0" smtClean="0">
                <a:solidFill>
                  <a:srgbClr val="FFFF00"/>
                </a:solidFill>
              </a:rPr>
              <a:t>AVS2</a:t>
            </a:r>
            <a:r>
              <a:rPr lang="zh-CN" altLang="en-US" sz="4800" dirty="0" smtClean="0">
                <a:solidFill>
                  <a:srgbClr val="FFFF00"/>
                </a:solidFill>
              </a:rPr>
              <a:t>标准制定完成</a:t>
            </a:r>
            <a:endParaRPr lang="en-US" altLang="zh-CN" sz="4800" dirty="0" smtClean="0">
              <a:solidFill>
                <a:srgbClr val="FFFF00"/>
              </a:solidFill>
            </a:endParaRPr>
          </a:p>
          <a:p>
            <a:r>
              <a:rPr lang="zh-CN" altLang="en-US" sz="4800" dirty="0" smtClean="0"/>
              <a:t>云时代的编码</a:t>
            </a:r>
            <a:r>
              <a:rPr lang="en-US" altLang="zh-CN" sz="4800" dirty="0" smtClean="0"/>
              <a:t>AVS3</a:t>
            </a:r>
            <a:endParaRPr lang="en-US" altLang="zh-CN" sz="4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" y="5913276"/>
            <a:ext cx="9144000" cy="965783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7330595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46" name="AutoShape 34"/>
          <p:cNvSpPr>
            <a:spLocks noChangeArrowheads="1"/>
          </p:cNvSpPr>
          <p:nvPr/>
        </p:nvSpPr>
        <p:spPr bwMode="auto">
          <a:xfrm>
            <a:off x="1612475" y="4429646"/>
            <a:ext cx="1223962" cy="576262"/>
          </a:xfrm>
          <a:prstGeom prst="wedgeRectCallout">
            <a:avLst>
              <a:gd name="adj1" fmla="val 34503"/>
              <a:gd name="adj2" fmla="val 128400"/>
            </a:avLst>
          </a:prstGeom>
          <a:solidFill>
            <a:srgbClr val="A30D12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HD: 20 Mbps</a:t>
            </a:r>
          </a:p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SD:5Mbps</a:t>
            </a:r>
          </a:p>
        </p:txBody>
      </p:sp>
      <p:sp>
        <p:nvSpPr>
          <p:cNvPr id="1523747" name="AutoShape 35"/>
          <p:cNvSpPr>
            <a:spLocks noChangeArrowheads="1"/>
          </p:cNvSpPr>
          <p:nvPr/>
        </p:nvSpPr>
        <p:spPr bwMode="auto">
          <a:xfrm>
            <a:off x="3029017" y="3978386"/>
            <a:ext cx="1223962" cy="566738"/>
          </a:xfrm>
          <a:prstGeom prst="wedgeRectCallout">
            <a:avLst>
              <a:gd name="adj1" fmla="val 31520"/>
              <a:gd name="adj2" fmla="val 127825"/>
            </a:avLst>
          </a:prstGeom>
          <a:solidFill>
            <a:srgbClr val="A30D12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HD: 10Mbps</a:t>
            </a:r>
          </a:p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SD:</a:t>
            </a:r>
            <a:r>
              <a:rPr lang="zh-CN" altLang="zh-CN" sz="1400" b="1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</a:rPr>
              <a:t>2.5</a:t>
            </a: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Mbps</a:t>
            </a:r>
          </a:p>
        </p:txBody>
      </p:sp>
      <p:sp>
        <p:nvSpPr>
          <p:cNvPr id="16391" name="Line 4"/>
          <p:cNvSpPr>
            <a:spLocks noChangeShapeType="1"/>
          </p:cNvSpPr>
          <p:nvPr/>
        </p:nvSpPr>
        <p:spPr bwMode="auto">
          <a:xfrm flipH="1" flipV="1">
            <a:off x="1403647" y="1124744"/>
            <a:ext cx="2311" cy="532859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Text Box 5"/>
          <p:cNvSpPr txBox="1">
            <a:spLocks noChangeArrowheads="1"/>
          </p:cNvSpPr>
          <p:nvPr/>
        </p:nvSpPr>
        <p:spPr bwMode="auto">
          <a:xfrm>
            <a:off x="1801914" y="5974873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>
                <a:latin typeface="Times New Roman" charset="0"/>
              </a:rPr>
              <a:t>1991</a:t>
            </a:r>
          </a:p>
        </p:txBody>
      </p:sp>
      <p:sp>
        <p:nvSpPr>
          <p:cNvPr id="16393" name="Text Box 6"/>
          <p:cNvSpPr txBox="1">
            <a:spLocks noChangeArrowheads="1"/>
          </p:cNvSpPr>
          <p:nvPr/>
        </p:nvSpPr>
        <p:spPr bwMode="auto">
          <a:xfrm>
            <a:off x="2399149" y="5980576"/>
            <a:ext cx="69890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 smtClean="0">
                <a:latin typeface="Times New Roman" charset="0"/>
              </a:rPr>
              <a:t>1994</a:t>
            </a:r>
            <a:endParaRPr kumimoji="0" lang="en-US" altLang="zh-CN" sz="2000" dirty="0">
              <a:latin typeface="Times New Roman" charset="0"/>
            </a:endParaRPr>
          </a:p>
        </p:txBody>
      </p:sp>
      <p:sp>
        <p:nvSpPr>
          <p:cNvPr id="16394" name="Text Box 7"/>
          <p:cNvSpPr txBox="1">
            <a:spLocks noChangeArrowheads="1"/>
          </p:cNvSpPr>
          <p:nvPr/>
        </p:nvSpPr>
        <p:spPr bwMode="auto">
          <a:xfrm>
            <a:off x="3703072" y="5972802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>
                <a:latin typeface="Times New Roman" charset="0"/>
              </a:rPr>
              <a:t>2003</a:t>
            </a:r>
          </a:p>
        </p:txBody>
      </p:sp>
      <p:sp>
        <p:nvSpPr>
          <p:cNvPr id="16395" name="Text Box 8"/>
          <p:cNvSpPr txBox="1">
            <a:spLocks noChangeArrowheads="1"/>
          </p:cNvSpPr>
          <p:nvPr/>
        </p:nvSpPr>
        <p:spPr bwMode="auto">
          <a:xfrm>
            <a:off x="5834362" y="5972582"/>
            <a:ext cx="172819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 smtClean="0">
                <a:latin typeface="Times New Roman" charset="0"/>
              </a:rPr>
              <a:t>2018</a:t>
            </a:r>
            <a:r>
              <a:rPr kumimoji="0" lang="zh-CN" altLang="en-US" sz="2000" dirty="0" smtClean="0">
                <a:latin typeface="Times New Roman" charset="0"/>
              </a:rPr>
              <a:t>   </a:t>
            </a:r>
            <a:r>
              <a:rPr kumimoji="0" lang="en-US" altLang="zh-CN" sz="2000" dirty="0" smtClean="0">
                <a:latin typeface="Times New Roman" charset="0"/>
              </a:rPr>
              <a:t>2023</a:t>
            </a:r>
            <a:endParaRPr kumimoji="0" lang="en-US" altLang="zh-CN" sz="2000" dirty="0">
              <a:latin typeface="Times New Roman" charset="0"/>
            </a:endParaRPr>
          </a:p>
        </p:txBody>
      </p:sp>
      <p:sp>
        <p:nvSpPr>
          <p:cNvPr id="16404" name="Text Box 17"/>
          <p:cNvSpPr txBox="1">
            <a:spLocks noChangeArrowheads="1"/>
          </p:cNvSpPr>
          <p:nvPr/>
        </p:nvSpPr>
        <p:spPr bwMode="auto">
          <a:xfrm>
            <a:off x="865810" y="4720436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>
                <a:latin typeface="Times New Roman"/>
                <a:cs typeface="Times New Roman"/>
              </a:rPr>
              <a:t>150</a:t>
            </a:r>
          </a:p>
        </p:txBody>
      </p:sp>
      <p:sp>
        <p:nvSpPr>
          <p:cNvPr id="16406" name="Text Box 19"/>
          <p:cNvSpPr txBox="1">
            <a:spLocks noChangeArrowheads="1"/>
          </p:cNvSpPr>
          <p:nvPr/>
        </p:nvSpPr>
        <p:spPr bwMode="auto">
          <a:xfrm>
            <a:off x="987952" y="5460406"/>
            <a:ext cx="44242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>
                <a:latin typeface="Times New Roman"/>
                <a:cs typeface="Times New Roman"/>
              </a:rPr>
              <a:t>50</a:t>
            </a:r>
          </a:p>
        </p:txBody>
      </p:sp>
      <p:sp>
        <p:nvSpPr>
          <p:cNvPr id="16407" name="Line 20"/>
          <p:cNvSpPr>
            <a:spLocks noChangeShapeType="1"/>
          </p:cNvSpPr>
          <p:nvPr/>
        </p:nvSpPr>
        <p:spPr bwMode="auto">
          <a:xfrm>
            <a:off x="2269966" y="5615136"/>
            <a:ext cx="0" cy="457200"/>
          </a:xfrm>
          <a:prstGeom prst="line">
            <a:avLst/>
          </a:prstGeom>
          <a:noFill/>
          <a:ln w="762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/>
          </a:p>
        </p:txBody>
      </p:sp>
      <p:sp>
        <p:nvSpPr>
          <p:cNvPr id="16408" name="Line 21"/>
          <p:cNvSpPr>
            <a:spLocks noChangeShapeType="1"/>
          </p:cNvSpPr>
          <p:nvPr/>
        </p:nvSpPr>
        <p:spPr bwMode="auto">
          <a:xfrm>
            <a:off x="2641658" y="5445224"/>
            <a:ext cx="0" cy="615999"/>
          </a:xfrm>
          <a:prstGeom prst="line">
            <a:avLst/>
          </a:prstGeom>
          <a:noFill/>
          <a:ln w="762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/>
          </a:p>
        </p:txBody>
      </p:sp>
      <p:sp>
        <p:nvSpPr>
          <p:cNvPr id="16409" name="Line 22"/>
          <p:cNvSpPr>
            <a:spLocks noChangeShapeType="1"/>
          </p:cNvSpPr>
          <p:nvPr/>
        </p:nvSpPr>
        <p:spPr bwMode="auto">
          <a:xfrm flipH="1">
            <a:off x="4031680" y="5013176"/>
            <a:ext cx="2481" cy="1059160"/>
          </a:xfrm>
          <a:prstGeom prst="line">
            <a:avLst/>
          </a:prstGeom>
          <a:noFill/>
          <a:ln w="762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/>
          </a:p>
        </p:txBody>
      </p:sp>
      <p:sp>
        <p:nvSpPr>
          <p:cNvPr id="16410" name="Line 23"/>
          <p:cNvSpPr>
            <a:spLocks noChangeShapeType="1"/>
          </p:cNvSpPr>
          <p:nvPr/>
        </p:nvSpPr>
        <p:spPr bwMode="auto">
          <a:xfrm flipH="1">
            <a:off x="5546330" y="3789040"/>
            <a:ext cx="36004" cy="2283296"/>
          </a:xfrm>
          <a:prstGeom prst="line">
            <a:avLst/>
          </a:prstGeom>
          <a:noFill/>
          <a:ln w="762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/>
          </a:p>
        </p:txBody>
      </p:sp>
      <p:cxnSp>
        <p:nvCxnSpPr>
          <p:cNvPr id="16411" name="AutoShape 24"/>
          <p:cNvCxnSpPr>
            <a:cxnSpLocks noChangeShapeType="1"/>
            <a:stCxn id="16407" idx="0"/>
            <a:endCxn id="16408" idx="0"/>
          </p:cNvCxnSpPr>
          <p:nvPr/>
        </p:nvCxnSpPr>
        <p:spPr bwMode="auto">
          <a:xfrm flipV="1">
            <a:off x="2269966" y="5445224"/>
            <a:ext cx="371692" cy="169912"/>
          </a:xfrm>
          <a:prstGeom prst="straightConnector1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AutoShape 25"/>
          <p:cNvCxnSpPr>
            <a:cxnSpLocks noChangeShapeType="1"/>
            <a:stCxn id="16408" idx="0"/>
          </p:cNvCxnSpPr>
          <p:nvPr/>
        </p:nvCxnSpPr>
        <p:spPr bwMode="auto">
          <a:xfrm flipV="1">
            <a:off x="2641658" y="5013176"/>
            <a:ext cx="1392504" cy="432048"/>
          </a:xfrm>
          <a:prstGeom prst="straightConnector1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3" name="AutoShape 26"/>
          <p:cNvCxnSpPr>
            <a:cxnSpLocks noChangeShapeType="1"/>
            <a:stCxn id="16409" idx="0"/>
            <a:endCxn id="16410" idx="0"/>
          </p:cNvCxnSpPr>
          <p:nvPr/>
        </p:nvCxnSpPr>
        <p:spPr bwMode="auto">
          <a:xfrm flipV="1">
            <a:off x="4034161" y="3789040"/>
            <a:ext cx="1548173" cy="1224136"/>
          </a:xfrm>
          <a:prstGeom prst="straightConnector1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4" name="Text Box 28"/>
          <p:cNvSpPr txBox="1">
            <a:spLocks noChangeArrowheads="1"/>
          </p:cNvSpPr>
          <p:nvPr/>
        </p:nvSpPr>
        <p:spPr bwMode="auto">
          <a:xfrm>
            <a:off x="442823" y="1012024"/>
            <a:ext cx="96082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zh-CN" altLang="en-US" sz="2000" dirty="0" smtClean="0">
                <a:latin typeface="黑体"/>
                <a:ea typeface="黑体"/>
                <a:cs typeface="黑体"/>
              </a:rPr>
              <a:t>压缩比</a:t>
            </a:r>
            <a:endParaRPr kumimoji="0" lang="en-US" altLang="zh-CN" sz="2000" dirty="0">
              <a:latin typeface="黑体"/>
              <a:ea typeface="黑体"/>
              <a:cs typeface="黑体"/>
            </a:endParaRPr>
          </a:p>
        </p:txBody>
      </p:sp>
      <p:sp>
        <p:nvSpPr>
          <p:cNvPr id="16415" name="Text Box 29"/>
          <p:cNvSpPr txBox="1">
            <a:spLocks noChangeArrowheads="1"/>
          </p:cNvSpPr>
          <p:nvPr/>
        </p:nvSpPr>
        <p:spPr bwMode="auto">
          <a:xfrm>
            <a:off x="2994225" y="3354681"/>
            <a:ext cx="1361751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kumimoji="0" lang="en-US" altLang="zh-CN" sz="1800" dirty="0" smtClean="0">
                <a:latin typeface="Times New Roman" charset="0"/>
              </a:rPr>
              <a:t>AVS1</a:t>
            </a:r>
            <a:r>
              <a:rPr kumimoji="0" lang="zh-CN" altLang="en-US" sz="1800" dirty="0" smtClean="0">
                <a:latin typeface="Times New Roman" charset="0"/>
              </a:rPr>
              <a:t>,</a:t>
            </a:r>
            <a:r>
              <a:rPr kumimoji="0" lang="en-US" altLang="zh-CN" sz="1800" dirty="0" smtClean="0">
                <a:latin typeface="Times New Roman" charset="0"/>
              </a:rPr>
              <a:t>VC-1</a:t>
            </a:r>
            <a:endParaRPr kumimoji="0" lang="en-US" altLang="zh-CN" sz="1800" dirty="0">
              <a:latin typeface="Times New Roman" charset="0"/>
            </a:endParaRPr>
          </a:p>
          <a:p>
            <a:r>
              <a:rPr kumimoji="0" lang="en-US" altLang="zh-CN" sz="1800" dirty="0">
                <a:latin typeface="Times New Roman" charset="0"/>
              </a:rPr>
              <a:t>AVC/H.</a:t>
            </a:r>
            <a:r>
              <a:rPr kumimoji="0" lang="en-US" altLang="zh-CN" sz="1800" dirty="0" smtClean="0">
                <a:latin typeface="Times New Roman" charset="0"/>
              </a:rPr>
              <a:t>264</a:t>
            </a:r>
            <a:endParaRPr kumimoji="0" lang="en-US" altLang="zh-CN" sz="1800" dirty="0">
              <a:latin typeface="Times New Roman" charset="0"/>
            </a:endParaRPr>
          </a:p>
        </p:txBody>
      </p:sp>
      <p:sp>
        <p:nvSpPr>
          <p:cNvPr id="16416" name="Text Box 30"/>
          <p:cNvSpPr txBox="1">
            <a:spLocks noChangeArrowheads="1"/>
          </p:cNvSpPr>
          <p:nvPr/>
        </p:nvSpPr>
        <p:spPr bwMode="auto">
          <a:xfrm>
            <a:off x="1333862" y="5312859"/>
            <a:ext cx="1171785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1800" dirty="0">
                <a:latin typeface="Times New Roman" charset="0"/>
              </a:rPr>
              <a:t>MPEG-1</a:t>
            </a:r>
          </a:p>
        </p:txBody>
      </p:sp>
      <p:sp>
        <p:nvSpPr>
          <p:cNvPr id="16417" name="Text Box 31"/>
          <p:cNvSpPr txBox="1">
            <a:spLocks noChangeArrowheads="1"/>
          </p:cNvSpPr>
          <p:nvPr/>
        </p:nvSpPr>
        <p:spPr bwMode="auto">
          <a:xfrm>
            <a:off x="4455046" y="2286164"/>
            <a:ext cx="1449102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kumimoji="0" lang="en-US" altLang="zh-CN" sz="1800" dirty="0">
                <a:latin typeface="Times New Roman" charset="0"/>
              </a:rPr>
              <a:t>HEVC/H.</a:t>
            </a:r>
            <a:r>
              <a:rPr kumimoji="0" lang="en-US" altLang="zh-CN" sz="1800" dirty="0" smtClean="0">
                <a:latin typeface="Times New Roman" charset="0"/>
              </a:rPr>
              <a:t>265</a:t>
            </a:r>
          </a:p>
          <a:p>
            <a:r>
              <a:rPr kumimoji="0" lang="en-US" altLang="zh-CN" sz="1800" dirty="0" smtClean="0">
                <a:solidFill>
                  <a:srgbClr val="FF0000"/>
                </a:solidFill>
                <a:latin typeface="Times New Roman" charset="0"/>
              </a:rPr>
              <a:t>AVS2</a:t>
            </a:r>
            <a:endParaRPr kumimoji="0" lang="en-US" altLang="zh-CN" sz="18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16418" name="Text Box 32"/>
          <p:cNvSpPr txBox="1">
            <a:spLocks noChangeArrowheads="1"/>
          </p:cNvSpPr>
          <p:nvPr/>
        </p:nvSpPr>
        <p:spPr bwMode="auto">
          <a:xfrm>
            <a:off x="2521994" y="5373216"/>
            <a:ext cx="1184920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1800" dirty="0">
                <a:latin typeface="Times New Roman" charset="0"/>
              </a:rPr>
              <a:t>MPEG-2</a:t>
            </a:r>
          </a:p>
        </p:txBody>
      </p:sp>
      <p:sp>
        <p:nvSpPr>
          <p:cNvPr id="16419" name="Text Box 7"/>
          <p:cNvSpPr txBox="1">
            <a:spLocks noChangeArrowheads="1"/>
          </p:cNvSpPr>
          <p:nvPr/>
        </p:nvSpPr>
        <p:spPr bwMode="auto">
          <a:xfrm>
            <a:off x="5207461" y="5968925"/>
            <a:ext cx="69890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 smtClean="0">
                <a:latin typeface="Times New Roman" charset="0"/>
              </a:rPr>
              <a:t>2013</a:t>
            </a:r>
            <a:endParaRPr kumimoji="0" lang="en-US" altLang="zh-CN" sz="2000" dirty="0">
              <a:latin typeface="Times New Roman" charset="0"/>
            </a:endParaRPr>
          </a:p>
        </p:txBody>
      </p:sp>
      <p:sp>
        <p:nvSpPr>
          <p:cNvPr id="45" name="AutoShape 35"/>
          <p:cNvSpPr>
            <a:spLocks noChangeArrowheads="1"/>
          </p:cNvSpPr>
          <p:nvPr/>
        </p:nvSpPr>
        <p:spPr bwMode="auto">
          <a:xfrm>
            <a:off x="4500166" y="2898267"/>
            <a:ext cx="1223962" cy="566737"/>
          </a:xfrm>
          <a:prstGeom prst="wedgeRectCallout">
            <a:avLst>
              <a:gd name="adj1" fmla="val 38024"/>
              <a:gd name="adj2" fmla="val 110743"/>
            </a:avLst>
          </a:prstGeom>
          <a:solidFill>
            <a:srgbClr val="A30D12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HD: 5Mbps</a:t>
            </a:r>
          </a:p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SD:</a:t>
            </a: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</a:rPr>
              <a:t>1</a:t>
            </a: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Mbps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863588" y="3584667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zh-CN" altLang="zh-CN" sz="2000" dirty="0" smtClean="0">
                <a:latin typeface="Times New Roman"/>
                <a:cs typeface="Times New Roman"/>
              </a:rPr>
              <a:t>3</a:t>
            </a:r>
            <a:r>
              <a:rPr kumimoji="0" lang="en-US" altLang="zh-CN" sz="2000" dirty="0" smtClean="0">
                <a:latin typeface="Times New Roman"/>
                <a:cs typeface="Times New Roman"/>
              </a:rPr>
              <a:t>00</a:t>
            </a:r>
            <a:endParaRPr kumimoji="0" lang="en-US" altLang="zh-CN" sz="2000" dirty="0">
              <a:latin typeface="Times New Roman"/>
              <a:cs typeface="Times New Roman"/>
            </a:endParaRPr>
          </a:p>
        </p:txBody>
      </p:sp>
      <p:sp>
        <p:nvSpPr>
          <p:cNvPr id="61" name="Line 16"/>
          <p:cNvSpPr>
            <a:spLocks noChangeShapeType="1"/>
          </p:cNvSpPr>
          <p:nvPr/>
        </p:nvSpPr>
        <p:spPr bwMode="auto">
          <a:xfrm>
            <a:off x="1325075" y="5310568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63" name="Line 16"/>
          <p:cNvSpPr>
            <a:spLocks noChangeShapeType="1"/>
          </p:cNvSpPr>
          <p:nvPr/>
        </p:nvSpPr>
        <p:spPr bwMode="auto">
          <a:xfrm>
            <a:off x="1336655" y="5685601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577031" y="41047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第一代标准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994225" y="30689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第二代标准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432956" y="20248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第三代标准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cxnSp>
        <p:nvCxnSpPr>
          <p:cNvPr id="80" name="AutoShape 26"/>
          <p:cNvCxnSpPr>
            <a:cxnSpLocks noChangeShapeType="1"/>
            <a:stCxn id="16410" idx="0"/>
            <a:endCxn id="86" idx="0"/>
          </p:cNvCxnSpPr>
          <p:nvPr/>
        </p:nvCxnSpPr>
        <p:spPr bwMode="auto">
          <a:xfrm flipV="1">
            <a:off x="5582334" y="1556792"/>
            <a:ext cx="1512168" cy="2232248"/>
          </a:xfrm>
          <a:prstGeom prst="straightConnector1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Line 23"/>
          <p:cNvSpPr>
            <a:spLocks noChangeShapeType="1"/>
          </p:cNvSpPr>
          <p:nvPr/>
        </p:nvSpPr>
        <p:spPr bwMode="auto">
          <a:xfrm flipH="1">
            <a:off x="7071026" y="1556792"/>
            <a:ext cx="23476" cy="4516595"/>
          </a:xfrm>
          <a:prstGeom prst="line">
            <a:avLst/>
          </a:prstGeom>
          <a:noFill/>
          <a:ln w="76200" cmpd="sng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6308315" y="112474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 smtClean="0">
                <a:latin typeface="黑体"/>
                <a:ea typeface="黑体"/>
                <a:cs typeface="黑体"/>
              </a:rPr>
              <a:t>第四代标准</a:t>
            </a:r>
            <a:endParaRPr kumimoji="1" lang="zh-CN" altLang="en-US" i="1" dirty="0">
              <a:latin typeface="黑体"/>
              <a:ea typeface="黑体"/>
              <a:cs typeface="黑体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164288" y="1535231"/>
            <a:ext cx="1289185" cy="646331"/>
          </a:xfrm>
          <a:prstGeom prst="rect">
            <a:avLst/>
          </a:prstGeom>
          <a:solidFill>
            <a:srgbClr val="A30D12"/>
          </a:solidFill>
        </p:spPr>
        <p:txBody>
          <a:bodyPr wrap="none">
            <a:spAutoFit/>
          </a:bodyPr>
          <a:lstStyle/>
          <a:p>
            <a:pPr algn="r"/>
            <a:r>
              <a:rPr kumimoji="0" lang="en-US" altLang="zh-CN" i="1" dirty="0">
                <a:solidFill>
                  <a:srgbClr val="FFFF00"/>
                </a:solidFill>
                <a:latin typeface="Times New Roman" charset="0"/>
              </a:rPr>
              <a:t>MPEG</a:t>
            </a:r>
            <a:r>
              <a:rPr kumimoji="0" lang="zh-CN" altLang="en-US" i="1" dirty="0">
                <a:solidFill>
                  <a:srgbClr val="FFFF00"/>
                </a:solidFill>
                <a:latin typeface="Times New Roman" charset="0"/>
              </a:rPr>
              <a:t> </a:t>
            </a:r>
            <a:r>
              <a:rPr kumimoji="0" lang="en-US" altLang="zh-CN" i="1" dirty="0">
                <a:solidFill>
                  <a:srgbClr val="FFFF00"/>
                </a:solidFill>
                <a:latin typeface="Times New Roman" charset="0"/>
              </a:rPr>
              <a:t>NG</a:t>
            </a:r>
          </a:p>
          <a:p>
            <a:pPr algn="r"/>
            <a:r>
              <a:rPr kumimoji="0" lang="en-US" altLang="zh-CN" i="1" dirty="0">
                <a:solidFill>
                  <a:srgbClr val="FFFF00"/>
                </a:solidFill>
                <a:latin typeface="Times New Roman" charset="0"/>
              </a:rPr>
              <a:t>ITU</a:t>
            </a:r>
            <a:r>
              <a:rPr kumimoji="0" lang="zh-CN" altLang="en-US" i="1" dirty="0">
                <a:solidFill>
                  <a:srgbClr val="FFFF00"/>
                </a:solidFill>
                <a:latin typeface="Times New Roman" charset="0"/>
              </a:rPr>
              <a:t> </a:t>
            </a:r>
            <a:r>
              <a:rPr kumimoji="0" lang="zh-CN" altLang="zh-CN" i="1" dirty="0">
                <a:solidFill>
                  <a:srgbClr val="FFFF00"/>
                </a:solidFill>
                <a:latin typeface="Times New Roman" charset="0"/>
              </a:rPr>
              <a:t>H</a:t>
            </a:r>
            <a:r>
              <a:rPr kumimoji="0" lang="en-US" altLang="zh-CN" i="1" dirty="0">
                <a:solidFill>
                  <a:srgbClr val="FFFF00"/>
                </a:solidFill>
                <a:latin typeface="Times New Roman" charset="0"/>
              </a:rPr>
              <a:t>.266</a:t>
            </a:r>
          </a:p>
        </p:txBody>
      </p:sp>
      <p:sp>
        <p:nvSpPr>
          <p:cNvPr id="85" name="Line 16"/>
          <p:cNvSpPr>
            <a:spLocks noChangeShapeType="1"/>
          </p:cNvSpPr>
          <p:nvPr/>
        </p:nvSpPr>
        <p:spPr bwMode="auto">
          <a:xfrm>
            <a:off x="1333862" y="4945939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87" name="Line 16"/>
          <p:cNvSpPr>
            <a:spLocks noChangeShapeType="1"/>
          </p:cNvSpPr>
          <p:nvPr/>
        </p:nvSpPr>
        <p:spPr bwMode="auto">
          <a:xfrm>
            <a:off x="1333862" y="4560306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89" name="Line 16"/>
          <p:cNvSpPr>
            <a:spLocks noChangeShapeType="1"/>
          </p:cNvSpPr>
          <p:nvPr/>
        </p:nvSpPr>
        <p:spPr bwMode="auto">
          <a:xfrm>
            <a:off x="1333862" y="4189855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0" name="Line 16"/>
          <p:cNvSpPr>
            <a:spLocks noChangeShapeType="1"/>
          </p:cNvSpPr>
          <p:nvPr/>
        </p:nvSpPr>
        <p:spPr bwMode="auto">
          <a:xfrm>
            <a:off x="1333862" y="3804222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1" name="Line 16"/>
          <p:cNvSpPr>
            <a:spLocks noChangeShapeType="1"/>
          </p:cNvSpPr>
          <p:nvPr/>
        </p:nvSpPr>
        <p:spPr bwMode="auto">
          <a:xfrm>
            <a:off x="1333862" y="3444182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2" name="Line 16"/>
          <p:cNvSpPr>
            <a:spLocks noChangeShapeType="1"/>
          </p:cNvSpPr>
          <p:nvPr/>
        </p:nvSpPr>
        <p:spPr bwMode="auto">
          <a:xfrm>
            <a:off x="1333862" y="306896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3" name="Line 16"/>
          <p:cNvSpPr>
            <a:spLocks noChangeShapeType="1"/>
          </p:cNvSpPr>
          <p:nvPr/>
        </p:nvSpPr>
        <p:spPr bwMode="auto">
          <a:xfrm>
            <a:off x="1325478" y="270892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4" name="Line 16"/>
          <p:cNvSpPr>
            <a:spLocks noChangeShapeType="1"/>
          </p:cNvSpPr>
          <p:nvPr/>
        </p:nvSpPr>
        <p:spPr bwMode="auto">
          <a:xfrm>
            <a:off x="1325075" y="2323287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5" name="Line 16"/>
          <p:cNvSpPr>
            <a:spLocks noChangeShapeType="1"/>
          </p:cNvSpPr>
          <p:nvPr/>
        </p:nvSpPr>
        <p:spPr bwMode="auto">
          <a:xfrm>
            <a:off x="1325075" y="1968018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9" name="Line 16"/>
          <p:cNvSpPr>
            <a:spLocks noChangeShapeType="1"/>
          </p:cNvSpPr>
          <p:nvPr/>
        </p:nvSpPr>
        <p:spPr bwMode="auto">
          <a:xfrm>
            <a:off x="1333862" y="1577614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102" name="Text Box 18"/>
          <p:cNvSpPr txBox="1">
            <a:spLocks noChangeArrowheads="1"/>
          </p:cNvSpPr>
          <p:nvPr/>
        </p:nvSpPr>
        <p:spPr bwMode="auto">
          <a:xfrm>
            <a:off x="872447" y="136041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 smtClean="0">
                <a:latin typeface="Times New Roman"/>
                <a:cs typeface="Times New Roman"/>
              </a:rPr>
              <a:t>600</a:t>
            </a:r>
            <a:endParaRPr kumimoji="0" lang="en-US" altLang="zh-CN" sz="2000" dirty="0">
              <a:latin typeface="Times New Roman"/>
              <a:cs typeface="Times New Roman"/>
            </a:endParaRPr>
          </a:p>
        </p:txBody>
      </p:sp>
      <p:sp>
        <p:nvSpPr>
          <p:cNvPr id="53" name="标题 2"/>
          <p:cNvSpPr>
            <a:spLocks noGrp="1"/>
          </p:cNvSpPr>
          <p:nvPr>
            <p:ph type="title"/>
          </p:nvPr>
        </p:nvSpPr>
        <p:spPr>
          <a:xfrm>
            <a:off x="986916" y="8620"/>
            <a:ext cx="7257492" cy="1143000"/>
          </a:xfrm>
        </p:spPr>
        <p:txBody>
          <a:bodyPr/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视频压缩效率</a:t>
            </a:r>
            <a:r>
              <a:rPr lang="zh-CN" altLang="zh-CN" dirty="0" smtClean="0">
                <a:latin typeface="黑体"/>
                <a:ea typeface="黑体"/>
                <a:cs typeface="黑体"/>
              </a:rPr>
              <a:t>“</a:t>
            </a:r>
            <a:r>
              <a:rPr kumimoji="1" lang="zh-CN" altLang="en-US" dirty="0" smtClean="0">
                <a:latin typeface="黑体"/>
                <a:ea typeface="黑体"/>
                <a:cs typeface="黑体"/>
              </a:rPr>
              <a:t>倍增定律”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6390" name="Line 3"/>
          <p:cNvSpPr>
            <a:spLocks noChangeShapeType="1"/>
          </p:cNvSpPr>
          <p:nvPr/>
        </p:nvSpPr>
        <p:spPr bwMode="auto">
          <a:xfrm flipV="1">
            <a:off x="948758" y="6057292"/>
            <a:ext cx="7842625" cy="150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371502"/>
      </p:ext>
    </p:extLst>
  </p:cSld>
  <p:clrMapOvr>
    <a:masterClrMapping/>
  </p:clrMapOvr>
  <p:transition xmlns:p14="http://schemas.microsoft.com/office/powerpoint/2010/main" advTm="22167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AVC/H.264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161667" name="Group 3"/>
          <p:cNvGrpSpPr>
            <a:grpSpLocks/>
          </p:cNvGrpSpPr>
          <p:nvPr/>
        </p:nvGrpSpPr>
        <p:grpSpPr bwMode="auto">
          <a:xfrm>
            <a:off x="1044203" y="1411312"/>
            <a:ext cx="7488237" cy="4826000"/>
            <a:chOff x="431" y="1865"/>
            <a:chExt cx="4898" cy="2341"/>
          </a:xfrm>
        </p:grpSpPr>
        <p:sp>
          <p:nvSpPr>
            <p:cNvPr id="2161668" name="Rectangle 4"/>
            <p:cNvSpPr>
              <a:spLocks noChangeArrowheads="1"/>
            </p:cNvSpPr>
            <p:nvPr/>
          </p:nvSpPr>
          <p:spPr bwMode="auto">
            <a:xfrm>
              <a:off x="1396" y="2478"/>
              <a:ext cx="2164" cy="131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69" name="Line 5"/>
            <p:cNvSpPr>
              <a:spLocks noChangeShapeType="1"/>
            </p:cNvSpPr>
            <p:nvPr/>
          </p:nvSpPr>
          <p:spPr bwMode="auto">
            <a:xfrm>
              <a:off x="3239" y="2980"/>
              <a:ext cx="0" cy="89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 type="triangl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70" name="Rectangle 6"/>
            <p:cNvSpPr>
              <a:spLocks noChangeArrowheads="1"/>
            </p:cNvSpPr>
            <p:nvPr/>
          </p:nvSpPr>
          <p:spPr bwMode="auto">
            <a:xfrm>
              <a:off x="4440" y="2874"/>
              <a:ext cx="617" cy="184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>
                  <a:ea typeface="黑体" pitchFamily="49" charset="-122"/>
                </a:rPr>
                <a:t>熵编码</a:t>
              </a:r>
            </a:p>
          </p:txBody>
        </p:sp>
        <p:sp>
          <p:nvSpPr>
            <p:cNvPr id="2161671" name="Line 7"/>
            <p:cNvSpPr>
              <a:spLocks noChangeShapeType="1"/>
            </p:cNvSpPr>
            <p:nvPr/>
          </p:nvSpPr>
          <p:spPr bwMode="auto">
            <a:xfrm>
              <a:off x="4194" y="2234"/>
              <a:ext cx="261" cy="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672" name="Line 8"/>
            <p:cNvSpPr>
              <a:spLocks noChangeShapeType="1"/>
            </p:cNvSpPr>
            <p:nvPr/>
          </p:nvSpPr>
          <p:spPr bwMode="auto">
            <a:xfrm>
              <a:off x="4150" y="2682"/>
              <a:ext cx="250" cy="3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673" name="Line 9"/>
            <p:cNvSpPr>
              <a:spLocks noChangeShapeType="1"/>
            </p:cNvSpPr>
            <p:nvPr/>
          </p:nvSpPr>
          <p:spPr bwMode="auto">
            <a:xfrm flipV="1">
              <a:off x="4127" y="3135"/>
              <a:ext cx="318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674" name="Line 10"/>
            <p:cNvSpPr>
              <a:spLocks noChangeShapeType="1"/>
            </p:cNvSpPr>
            <p:nvPr/>
          </p:nvSpPr>
          <p:spPr bwMode="auto">
            <a:xfrm>
              <a:off x="5057" y="2999"/>
              <a:ext cx="2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675" name="Line 11"/>
            <p:cNvSpPr>
              <a:spLocks noChangeShapeType="1"/>
            </p:cNvSpPr>
            <p:nvPr/>
          </p:nvSpPr>
          <p:spPr bwMode="auto">
            <a:xfrm flipH="1">
              <a:off x="2206" y="2190"/>
              <a:ext cx="11" cy="181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76" name="Rectangle 12"/>
            <p:cNvSpPr>
              <a:spLocks noChangeArrowheads="1"/>
            </p:cNvSpPr>
            <p:nvPr/>
          </p:nvSpPr>
          <p:spPr bwMode="auto">
            <a:xfrm>
              <a:off x="2803" y="2500"/>
              <a:ext cx="576" cy="3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00" tIns="72000" rIns="18000" bIns="36000"/>
            <a:lstStyle/>
            <a:p>
              <a:pPr algn="ctr" defTabSz="342900" eaLnBrk="0" hangingPunct="0">
                <a:lnSpc>
                  <a:spcPct val="80000"/>
                </a:lnSpc>
              </a:pPr>
              <a:r>
                <a:rPr lang="zh-CN" altLang="en-US">
                  <a:ea typeface="黑体" pitchFamily="49" charset="-122"/>
                </a:rPr>
                <a:t>逆量化</a:t>
              </a:r>
              <a:r>
                <a:rPr lang="en-US" altLang="zh-CN">
                  <a:ea typeface="黑体" pitchFamily="49" charset="-122"/>
                </a:rPr>
                <a:t>&amp;</a:t>
              </a:r>
              <a:r>
                <a:rPr lang="en-US" altLang="zh-CN"/>
                <a:t> </a:t>
              </a:r>
              <a:r>
                <a:rPr lang="zh-CN" altLang="en-US">
                  <a:ea typeface="黑体" pitchFamily="49" charset="-122"/>
                </a:rPr>
                <a:t>反变换</a:t>
              </a:r>
            </a:p>
          </p:txBody>
        </p:sp>
        <p:sp>
          <p:nvSpPr>
            <p:cNvPr id="2161677" name="Line 13"/>
            <p:cNvSpPr>
              <a:spLocks noChangeShapeType="1"/>
            </p:cNvSpPr>
            <p:nvPr/>
          </p:nvSpPr>
          <p:spPr bwMode="auto">
            <a:xfrm flipV="1">
              <a:off x="785" y="2400"/>
              <a:ext cx="638" cy="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78" name="Line 14"/>
            <p:cNvSpPr>
              <a:spLocks noChangeShapeType="1"/>
            </p:cNvSpPr>
            <p:nvPr/>
          </p:nvSpPr>
          <p:spPr bwMode="auto">
            <a:xfrm flipH="1">
              <a:off x="1498" y="2482"/>
              <a:ext cx="0" cy="10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79" name="Line 15"/>
            <p:cNvSpPr>
              <a:spLocks noChangeShapeType="1"/>
            </p:cNvSpPr>
            <p:nvPr/>
          </p:nvSpPr>
          <p:spPr bwMode="auto">
            <a:xfrm flipV="1">
              <a:off x="2608" y="2409"/>
              <a:ext cx="117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80" name="Line 16"/>
            <p:cNvSpPr>
              <a:spLocks noChangeShapeType="1"/>
            </p:cNvSpPr>
            <p:nvPr/>
          </p:nvSpPr>
          <p:spPr bwMode="auto">
            <a:xfrm>
              <a:off x="3082" y="2400"/>
              <a:ext cx="2" cy="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81" name="Line 17"/>
            <p:cNvSpPr>
              <a:spLocks noChangeShapeType="1"/>
            </p:cNvSpPr>
            <p:nvPr/>
          </p:nvSpPr>
          <p:spPr bwMode="auto">
            <a:xfrm flipH="1" flipV="1">
              <a:off x="1501" y="2981"/>
              <a:ext cx="151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82" name="Line 18"/>
            <p:cNvSpPr>
              <a:spLocks noChangeShapeType="1"/>
            </p:cNvSpPr>
            <p:nvPr/>
          </p:nvSpPr>
          <p:spPr bwMode="auto">
            <a:xfrm flipV="1">
              <a:off x="2657" y="3606"/>
              <a:ext cx="20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83" name="Rectangle 19"/>
            <p:cNvSpPr>
              <a:spLocks noChangeArrowheads="1"/>
            </p:cNvSpPr>
            <p:nvPr/>
          </p:nvSpPr>
          <p:spPr bwMode="auto">
            <a:xfrm>
              <a:off x="1983" y="3535"/>
              <a:ext cx="629" cy="18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1275" rIns="0" bIns="41275">
              <a:spAutoFit/>
            </a:bodyPr>
            <a:lstStyle/>
            <a:p>
              <a:pPr algn="ctr" defTabSz="739775" eaLnBrk="0" hangingPunct="0"/>
              <a:r>
                <a:rPr lang="zh-CN" altLang="en-US">
                  <a:ea typeface="黑体" pitchFamily="49" charset="-122"/>
                </a:rPr>
                <a:t>运动补偿</a:t>
              </a:r>
              <a:endParaRPr lang="zh-CN" altLang="en-US" sz="1600">
                <a:ea typeface="黑体" pitchFamily="49" charset="-122"/>
              </a:endParaRPr>
            </a:p>
          </p:txBody>
        </p:sp>
        <p:sp>
          <p:nvSpPr>
            <p:cNvPr id="2161684" name="Line 20"/>
            <p:cNvSpPr>
              <a:spLocks noChangeShapeType="1"/>
            </p:cNvSpPr>
            <p:nvPr/>
          </p:nvSpPr>
          <p:spPr bwMode="auto">
            <a:xfrm flipH="1" flipV="1">
              <a:off x="1270" y="2050"/>
              <a:ext cx="0" cy="35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85" name="Line 21"/>
            <p:cNvSpPr>
              <a:spLocks noChangeShapeType="1"/>
            </p:cNvSpPr>
            <p:nvPr/>
          </p:nvSpPr>
          <p:spPr bwMode="auto">
            <a:xfrm>
              <a:off x="1265" y="2042"/>
              <a:ext cx="7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86" name="Line 22"/>
            <p:cNvSpPr>
              <a:spLocks noChangeShapeType="1"/>
            </p:cNvSpPr>
            <p:nvPr/>
          </p:nvSpPr>
          <p:spPr bwMode="auto">
            <a:xfrm>
              <a:off x="2322" y="2157"/>
              <a:ext cx="0" cy="135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87" name="Line 23"/>
            <p:cNvSpPr>
              <a:spLocks noChangeShapeType="1"/>
            </p:cNvSpPr>
            <p:nvPr/>
          </p:nvSpPr>
          <p:spPr bwMode="auto">
            <a:xfrm flipV="1">
              <a:off x="2434" y="2235"/>
              <a:ext cx="143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61688" name="Group 24"/>
            <p:cNvGrpSpPr>
              <a:grpSpLocks/>
            </p:cNvGrpSpPr>
            <p:nvPr/>
          </p:nvGrpSpPr>
          <p:grpSpPr bwMode="auto">
            <a:xfrm>
              <a:off x="3015" y="2935"/>
              <a:ext cx="138" cy="112"/>
              <a:chOff x="3264" y="2532"/>
              <a:chExt cx="201" cy="189"/>
            </a:xfrm>
          </p:grpSpPr>
          <p:sp>
            <p:nvSpPr>
              <p:cNvPr id="2161689" name="Oval 25"/>
              <p:cNvSpPr>
                <a:spLocks noChangeArrowheads="1"/>
              </p:cNvSpPr>
              <p:nvPr/>
            </p:nvSpPr>
            <p:spPr bwMode="auto">
              <a:xfrm>
                <a:off x="3264" y="2534"/>
                <a:ext cx="201" cy="18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690" name="Line 26"/>
              <p:cNvSpPr>
                <a:spLocks noChangeShapeType="1"/>
              </p:cNvSpPr>
              <p:nvPr/>
            </p:nvSpPr>
            <p:spPr bwMode="auto">
              <a:xfrm>
                <a:off x="3264" y="2627"/>
                <a:ext cx="20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691" name="Line 27"/>
              <p:cNvSpPr>
                <a:spLocks noChangeShapeType="1"/>
              </p:cNvSpPr>
              <p:nvPr/>
            </p:nvSpPr>
            <p:spPr bwMode="auto">
              <a:xfrm flipV="1">
                <a:off x="3366" y="2532"/>
                <a:ext cx="0" cy="18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61692" name="Line 28"/>
            <p:cNvSpPr>
              <a:spLocks noChangeShapeType="1"/>
            </p:cNvSpPr>
            <p:nvPr/>
          </p:nvSpPr>
          <p:spPr bwMode="auto">
            <a:xfrm>
              <a:off x="2327" y="3932"/>
              <a:ext cx="1548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93" name="Rectangle 29"/>
            <p:cNvSpPr>
              <a:spLocks noChangeArrowheads="1"/>
            </p:cNvSpPr>
            <p:nvPr/>
          </p:nvSpPr>
          <p:spPr bwMode="auto">
            <a:xfrm>
              <a:off x="3843" y="1969"/>
              <a:ext cx="374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550" tIns="41275" rIns="82550" bIns="41275">
              <a:spAutoFit/>
            </a:bodyPr>
            <a:lstStyle/>
            <a:p>
              <a:pPr algn="ctr" defTabSz="739775" eaLnBrk="0" hangingPunct="0"/>
              <a:r>
                <a:rPr lang="zh-CN" altLang="en-US" sz="1600">
                  <a:ea typeface="黑体" pitchFamily="49" charset="-122"/>
                </a:rPr>
                <a:t>控制数据</a:t>
              </a:r>
            </a:p>
          </p:txBody>
        </p:sp>
        <p:sp>
          <p:nvSpPr>
            <p:cNvPr id="2161694" name="Rectangle 30"/>
            <p:cNvSpPr>
              <a:spLocks noChangeArrowheads="1"/>
            </p:cNvSpPr>
            <p:nvPr/>
          </p:nvSpPr>
          <p:spPr bwMode="auto">
            <a:xfrm>
              <a:off x="3745" y="2335"/>
              <a:ext cx="524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550" tIns="41275" rIns="82550" bIns="41275">
              <a:spAutoFit/>
            </a:bodyPr>
            <a:lstStyle/>
            <a:p>
              <a:pPr algn="ctr" defTabSz="739775" eaLnBrk="0" hangingPunct="0"/>
              <a:r>
                <a:rPr lang="zh-CN" altLang="en-US" sz="1600">
                  <a:ea typeface="黑体" pitchFamily="49" charset="-122"/>
                </a:rPr>
                <a:t>量化变换因子</a:t>
              </a:r>
            </a:p>
          </p:txBody>
        </p:sp>
        <p:sp>
          <p:nvSpPr>
            <p:cNvPr id="2161695" name="Rectangle 31"/>
            <p:cNvSpPr>
              <a:spLocks noChangeArrowheads="1"/>
            </p:cNvSpPr>
            <p:nvPr/>
          </p:nvSpPr>
          <p:spPr bwMode="auto">
            <a:xfrm>
              <a:off x="3836" y="3777"/>
              <a:ext cx="450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550" tIns="41275" rIns="82550" bIns="41275">
              <a:spAutoFit/>
            </a:bodyPr>
            <a:lstStyle/>
            <a:p>
              <a:pPr algn="ctr" defTabSz="739775" eaLnBrk="0" hangingPunct="0"/>
              <a:r>
                <a:rPr lang="zh-CN" altLang="en-US" sz="1600">
                  <a:ea typeface="黑体" pitchFamily="49" charset="-122"/>
                </a:rPr>
                <a:t>运动数据</a:t>
              </a:r>
            </a:p>
          </p:txBody>
        </p:sp>
        <p:sp>
          <p:nvSpPr>
            <p:cNvPr id="2161696" name="Line 32"/>
            <p:cNvSpPr>
              <a:spLocks noChangeShapeType="1"/>
            </p:cNvSpPr>
            <p:nvPr/>
          </p:nvSpPr>
          <p:spPr bwMode="auto">
            <a:xfrm>
              <a:off x="1785" y="3622"/>
              <a:ext cx="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97" name="Oval 33"/>
            <p:cNvSpPr>
              <a:spLocks noChangeArrowheads="1"/>
            </p:cNvSpPr>
            <p:nvPr/>
          </p:nvSpPr>
          <p:spPr bwMode="auto">
            <a:xfrm>
              <a:off x="1745" y="3324"/>
              <a:ext cx="40" cy="3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98" name="Oval 34"/>
            <p:cNvSpPr>
              <a:spLocks noChangeArrowheads="1"/>
            </p:cNvSpPr>
            <p:nvPr/>
          </p:nvSpPr>
          <p:spPr bwMode="auto">
            <a:xfrm>
              <a:off x="1735" y="3587"/>
              <a:ext cx="40" cy="3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699" name="Line 35"/>
            <p:cNvSpPr>
              <a:spLocks noChangeShapeType="1"/>
            </p:cNvSpPr>
            <p:nvPr/>
          </p:nvSpPr>
          <p:spPr bwMode="auto">
            <a:xfrm>
              <a:off x="1680" y="2985"/>
              <a:ext cx="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00" name="Line 36"/>
            <p:cNvSpPr>
              <a:spLocks noChangeShapeType="1"/>
            </p:cNvSpPr>
            <p:nvPr/>
          </p:nvSpPr>
          <p:spPr bwMode="auto">
            <a:xfrm flipV="1">
              <a:off x="1802" y="3345"/>
              <a:ext cx="1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01" name="Line 37"/>
            <p:cNvSpPr>
              <a:spLocks noChangeShapeType="1"/>
            </p:cNvSpPr>
            <p:nvPr/>
          </p:nvSpPr>
          <p:spPr bwMode="auto">
            <a:xfrm>
              <a:off x="1504" y="3478"/>
              <a:ext cx="222" cy="1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02" name="Line 38"/>
            <p:cNvSpPr>
              <a:spLocks noChangeShapeType="1"/>
            </p:cNvSpPr>
            <p:nvPr/>
          </p:nvSpPr>
          <p:spPr bwMode="auto">
            <a:xfrm flipH="1">
              <a:off x="1633" y="2698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03" name="Line 39"/>
            <p:cNvSpPr>
              <a:spLocks noChangeShapeType="1"/>
            </p:cNvSpPr>
            <p:nvPr/>
          </p:nvSpPr>
          <p:spPr bwMode="auto">
            <a:xfrm>
              <a:off x="1631" y="2721"/>
              <a:ext cx="0" cy="8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04" name="Line 40"/>
            <p:cNvSpPr>
              <a:spLocks noChangeShapeType="1"/>
            </p:cNvSpPr>
            <p:nvPr/>
          </p:nvSpPr>
          <p:spPr bwMode="auto">
            <a:xfrm>
              <a:off x="3086" y="3047"/>
              <a:ext cx="0" cy="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05" name="Rectangle 41"/>
            <p:cNvSpPr>
              <a:spLocks noChangeArrowheads="1"/>
            </p:cNvSpPr>
            <p:nvPr/>
          </p:nvSpPr>
          <p:spPr bwMode="auto">
            <a:xfrm>
              <a:off x="1315" y="3612"/>
              <a:ext cx="718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62000" eaLnBrk="0" hangingPunct="0"/>
              <a:r>
                <a:rPr lang="zh-CN" altLang="en-US" sz="1600">
                  <a:latin typeface="黑体" pitchFamily="49" charset="-122"/>
                  <a:ea typeface="黑体" pitchFamily="49" charset="-122"/>
                </a:rPr>
                <a:t>帧内</a:t>
              </a:r>
              <a:r>
                <a:rPr lang="en-US" altLang="zh-CN" sz="1600">
                  <a:latin typeface="黑体" pitchFamily="49" charset="-122"/>
                  <a:ea typeface="黑体" pitchFamily="49" charset="-122"/>
                </a:rPr>
                <a:t>/</a:t>
              </a:r>
              <a:r>
                <a:rPr lang="zh-CN" altLang="en-US" sz="1600">
                  <a:latin typeface="黑体" pitchFamily="49" charset="-122"/>
                  <a:ea typeface="黑体" pitchFamily="49" charset="-122"/>
                </a:rPr>
                <a:t>帧间</a:t>
              </a:r>
            </a:p>
          </p:txBody>
        </p:sp>
        <p:sp>
          <p:nvSpPr>
            <p:cNvPr id="2161706" name="Line 42"/>
            <p:cNvSpPr>
              <a:spLocks noChangeShapeType="1"/>
            </p:cNvSpPr>
            <p:nvPr/>
          </p:nvSpPr>
          <p:spPr bwMode="auto">
            <a:xfrm flipH="1">
              <a:off x="2336" y="3793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161707" name="Picture 4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" y="3441"/>
              <a:ext cx="472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61708" name="Rectangle 44"/>
            <p:cNvSpPr>
              <a:spLocks noChangeArrowheads="1"/>
            </p:cNvSpPr>
            <p:nvPr/>
          </p:nvSpPr>
          <p:spPr bwMode="auto">
            <a:xfrm>
              <a:off x="2026" y="1935"/>
              <a:ext cx="650" cy="18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1275" rIns="0" bIns="41275">
              <a:spAutoFit/>
            </a:bodyPr>
            <a:lstStyle/>
            <a:p>
              <a:pPr algn="ctr" defTabSz="739775" eaLnBrk="0" hangingPunct="0"/>
              <a:r>
                <a:rPr lang="zh-CN" altLang="en-US">
                  <a:ea typeface="黑体" pitchFamily="49" charset="-122"/>
                </a:rPr>
                <a:t>编码控制</a:t>
              </a:r>
            </a:p>
          </p:txBody>
        </p:sp>
        <p:grpSp>
          <p:nvGrpSpPr>
            <p:cNvPr id="2161709" name="Group 45"/>
            <p:cNvGrpSpPr>
              <a:grpSpLocks/>
            </p:cNvGrpSpPr>
            <p:nvPr/>
          </p:nvGrpSpPr>
          <p:grpSpPr bwMode="auto">
            <a:xfrm>
              <a:off x="1430" y="2345"/>
              <a:ext cx="138" cy="111"/>
              <a:chOff x="3264" y="2532"/>
              <a:chExt cx="201" cy="189"/>
            </a:xfrm>
          </p:grpSpPr>
          <p:sp>
            <p:nvSpPr>
              <p:cNvPr id="2161710" name="Oval 46"/>
              <p:cNvSpPr>
                <a:spLocks noChangeArrowheads="1"/>
              </p:cNvSpPr>
              <p:nvPr/>
            </p:nvSpPr>
            <p:spPr bwMode="auto">
              <a:xfrm>
                <a:off x="3264" y="2534"/>
                <a:ext cx="201" cy="18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711" name="Line 47"/>
              <p:cNvSpPr>
                <a:spLocks noChangeShapeType="1"/>
              </p:cNvSpPr>
              <p:nvPr/>
            </p:nvSpPr>
            <p:spPr bwMode="auto">
              <a:xfrm>
                <a:off x="3264" y="2627"/>
                <a:ext cx="20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712" name="Line 48"/>
              <p:cNvSpPr>
                <a:spLocks noChangeShapeType="1"/>
              </p:cNvSpPr>
              <p:nvPr/>
            </p:nvSpPr>
            <p:spPr bwMode="auto">
              <a:xfrm flipV="1">
                <a:off x="3366" y="2532"/>
                <a:ext cx="0" cy="18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61713" name="Line 49"/>
            <p:cNvSpPr>
              <a:spLocks noChangeShapeType="1"/>
            </p:cNvSpPr>
            <p:nvPr/>
          </p:nvSpPr>
          <p:spPr bwMode="auto">
            <a:xfrm>
              <a:off x="3086" y="2848"/>
              <a:ext cx="0" cy="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14" name="Oval 50"/>
            <p:cNvSpPr>
              <a:spLocks noChangeArrowheads="1"/>
            </p:cNvSpPr>
            <p:nvPr/>
          </p:nvSpPr>
          <p:spPr bwMode="auto">
            <a:xfrm>
              <a:off x="1482" y="2964"/>
              <a:ext cx="41" cy="36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15" name="Oval 51"/>
            <p:cNvSpPr>
              <a:spLocks noChangeArrowheads="1"/>
            </p:cNvSpPr>
            <p:nvPr/>
          </p:nvSpPr>
          <p:spPr bwMode="auto">
            <a:xfrm>
              <a:off x="3064" y="2388"/>
              <a:ext cx="41" cy="35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16" name="Rectangle 52"/>
            <p:cNvSpPr>
              <a:spLocks noChangeArrowheads="1"/>
            </p:cNvSpPr>
            <p:nvPr/>
          </p:nvSpPr>
          <p:spPr bwMode="auto">
            <a:xfrm>
              <a:off x="1986" y="4027"/>
              <a:ext cx="626" cy="17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1275" rIns="0" bIns="41275">
              <a:spAutoFit/>
            </a:bodyPr>
            <a:lstStyle/>
            <a:p>
              <a:pPr algn="ctr" defTabSz="739775" eaLnBrk="0" hangingPunct="0"/>
              <a:r>
                <a:rPr lang="zh-CN" altLang="en-US">
                  <a:ea typeface="黑体" pitchFamily="49" charset="-122"/>
                </a:rPr>
                <a:t>运动估计</a:t>
              </a:r>
            </a:p>
          </p:txBody>
        </p:sp>
        <p:sp>
          <p:nvSpPr>
            <p:cNvPr id="2161717" name="Line 53"/>
            <p:cNvSpPr>
              <a:spLocks noChangeShapeType="1"/>
            </p:cNvSpPr>
            <p:nvPr/>
          </p:nvSpPr>
          <p:spPr bwMode="auto">
            <a:xfrm flipH="1" flipV="1">
              <a:off x="1271" y="2416"/>
              <a:ext cx="2" cy="16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18" name="Line 54"/>
            <p:cNvSpPr>
              <a:spLocks noChangeShapeType="1"/>
            </p:cNvSpPr>
            <p:nvPr/>
          </p:nvSpPr>
          <p:spPr bwMode="auto">
            <a:xfrm>
              <a:off x="1276" y="4104"/>
              <a:ext cx="69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19" name="Oval 55"/>
            <p:cNvSpPr>
              <a:spLocks noChangeArrowheads="1"/>
            </p:cNvSpPr>
            <p:nvPr/>
          </p:nvSpPr>
          <p:spPr bwMode="auto">
            <a:xfrm>
              <a:off x="1250" y="2383"/>
              <a:ext cx="42" cy="35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20" name="Oval 56"/>
            <p:cNvSpPr>
              <a:spLocks noChangeArrowheads="1"/>
            </p:cNvSpPr>
            <p:nvPr/>
          </p:nvSpPr>
          <p:spPr bwMode="auto">
            <a:xfrm>
              <a:off x="2311" y="3912"/>
              <a:ext cx="41" cy="35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21" name="Line 57"/>
            <p:cNvSpPr>
              <a:spLocks noChangeShapeType="1"/>
            </p:cNvSpPr>
            <p:nvPr/>
          </p:nvSpPr>
          <p:spPr bwMode="auto">
            <a:xfrm>
              <a:off x="2421" y="2174"/>
              <a:ext cx="0" cy="4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22" name="Oval 58"/>
            <p:cNvSpPr>
              <a:spLocks noChangeArrowheads="1"/>
            </p:cNvSpPr>
            <p:nvPr/>
          </p:nvSpPr>
          <p:spPr bwMode="auto">
            <a:xfrm>
              <a:off x="2404" y="2683"/>
              <a:ext cx="41" cy="36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23" name="Oval 59"/>
            <p:cNvSpPr>
              <a:spLocks noChangeArrowheads="1"/>
            </p:cNvSpPr>
            <p:nvPr/>
          </p:nvSpPr>
          <p:spPr bwMode="auto">
            <a:xfrm>
              <a:off x="2401" y="2206"/>
              <a:ext cx="40" cy="36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24" name="Rectangle 60"/>
            <p:cNvSpPr>
              <a:spLocks noChangeArrowheads="1"/>
            </p:cNvSpPr>
            <p:nvPr/>
          </p:nvSpPr>
          <p:spPr bwMode="auto">
            <a:xfrm>
              <a:off x="1999" y="2298"/>
              <a:ext cx="700" cy="167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28575" rIns="0" bIns="28575" anchorCtr="1">
              <a:spAutoFit/>
            </a:bodyPr>
            <a:lstStyle/>
            <a:p>
              <a:pPr algn="ctr" defTabSz="342900" eaLnBrk="0" hangingPunct="0"/>
              <a:r>
                <a:rPr lang="zh-CN" altLang="en-US">
                  <a:latin typeface="黑体" pitchFamily="49" charset="-122"/>
                  <a:ea typeface="黑体" pitchFamily="49" charset="-122"/>
                </a:rPr>
                <a:t>变换</a:t>
              </a:r>
              <a:r>
                <a:rPr lang="en-US" altLang="zh-CN">
                  <a:latin typeface="黑体" pitchFamily="49" charset="-122"/>
                  <a:ea typeface="黑体" pitchFamily="49" charset="-122"/>
                </a:rPr>
                <a:t>/</a:t>
              </a:r>
              <a:r>
                <a:rPr lang="zh-CN" altLang="de-DE">
                  <a:latin typeface="黑体" pitchFamily="49" charset="-122"/>
                  <a:ea typeface="黑体" pitchFamily="49" charset="-122"/>
                </a:rPr>
                <a:t>量化</a:t>
              </a:r>
              <a:endParaRPr lang="zh-CN" altLang="en-US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161725" name="Rectangle 61"/>
            <p:cNvSpPr>
              <a:spLocks noChangeArrowheads="1"/>
            </p:cNvSpPr>
            <p:nvPr/>
          </p:nvSpPr>
          <p:spPr bwMode="auto">
            <a:xfrm>
              <a:off x="1506" y="2393"/>
              <a:ext cx="16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lang="en-US" altLang="zh-CN"/>
                <a:t>-</a:t>
              </a:r>
            </a:p>
          </p:txBody>
        </p:sp>
        <p:sp>
          <p:nvSpPr>
            <p:cNvPr id="2161726" name="Rectangle 62"/>
            <p:cNvSpPr>
              <a:spLocks noChangeArrowheads="1"/>
            </p:cNvSpPr>
            <p:nvPr/>
          </p:nvSpPr>
          <p:spPr bwMode="auto">
            <a:xfrm>
              <a:off x="544" y="1865"/>
              <a:ext cx="567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550" tIns="41275" rIns="82550" bIns="41275">
              <a:spAutoFit/>
            </a:bodyPr>
            <a:lstStyle/>
            <a:p>
              <a:pPr algn="ctr" defTabSz="739775" eaLnBrk="0" hangingPunct="0"/>
              <a:r>
                <a:rPr lang="zh-CN" altLang="de-DE" sz="1600">
                  <a:ea typeface="黑体" pitchFamily="49" charset="-122"/>
                </a:rPr>
                <a:t>输入视频信号</a:t>
              </a:r>
            </a:p>
          </p:txBody>
        </p:sp>
        <p:pic>
          <p:nvPicPr>
            <p:cNvPr id="2161727" name="Picture 6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" y="2240"/>
              <a:ext cx="472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61728" name="Rectangle 64"/>
            <p:cNvSpPr>
              <a:spLocks noChangeArrowheads="1"/>
            </p:cNvSpPr>
            <p:nvPr/>
          </p:nvSpPr>
          <p:spPr bwMode="auto">
            <a:xfrm>
              <a:off x="1985" y="3243"/>
              <a:ext cx="627" cy="17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1275" rIns="0" bIns="41275">
              <a:spAutoFit/>
            </a:bodyPr>
            <a:lstStyle/>
            <a:p>
              <a:pPr algn="ctr" defTabSz="739775" eaLnBrk="0" hangingPunct="0"/>
              <a:r>
                <a:rPr lang="zh-CN" altLang="en-US" dirty="0">
                  <a:solidFill>
                    <a:srgbClr val="FF0000"/>
                  </a:solidFill>
                  <a:ea typeface="黑体" pitchFamily="49" charset="-122"/>
                </a:rPr>
                <a:t>帧内预测</a:t>
              </a:r>
            </a:p>
          </p:txBody>
        </p:sp>
        <p:sp>
          <p:nvSpPr>
            <p:cNvPr id="2161729" name="Line 65"/>
            <p:cNvSpPr>
              <a:spLocks noChangeShapeType="1"/>
            </p:cNvSpPr>
            <p:nvPr/>
          </p:nvSpPr>
          <p:spPr bwMode="auto">
            <a:xfrm>
              <a:off x="3080" y="3329"/>
              <a:ext cx="0" cy="1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730" name="Rectangle 66"/>
            <p:cNvSpPr>
              <a:spLocks noChangeArrowheads="1"/>
            </p:cNvSpPr>
            <p:nvPr/>
          </p:nvSpPr>
          <p:spPr bwMode="auto">
            <a:xfrm>
              <a:off x="3530" y="3409"/>
              <a:ext cx="544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de-DE" sz="1600">
                  <a:ea typeface="黑体" pitchFamily="49" charset="-122"/>
                </a:rPr>
                <a:t>输出视频信号</a:t>
              </a:r>
              <a:endParaRPr lang="zh-CN" altLang="en-US" sz="1600">
                <a:ea typeface="黑体" pitchFamily="49" charset="-122"/>
              </a:endParaRPr>
            </a:p>
          </p:txBody>
        </p:sp>
        <p:sp>
          <p:nvSpPr>
            <p:cNvPr id="2161731" name="Line 67"/>
            <p:cNvSpPr>
              <a:spLocks noChangeShapeType="1"/>
            </p:cNvSpPr>
            <p:nvPr/>
          </p:nvSpPr>
          <p:spPr bwMode="auto">
            <a:xfrm flipH="1" flipV="1">
              <a:off x="3379" y="3612"/>
              <a:ext cx="70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61732" name="Group 68"/>
            <p:cNvGrpSpPr>
              <a:grpSpLocks/>
            </p:cNvGrpSpPr>
            <p:nvPr/>
          </p:nvGrpSpPr>
          <p:grpSpPr bwMode="auto">
            <a:xfrm>
              <a:off x="589" y="2240"/>
              <a:ext cx="461" cy="319"/>
              <a:chOff x="1588" y="1770"/>
              <a:chExt cx="1243" cy="1017"/>
            </a:xfrm>
          </p:grpSpPr>
          <p:grpSp>
            <p:nvGrpSpPr>
              <p:cNvPr id="2161733" name="Group 69"/>
              <p:cNvGrpSpPr>
                <a:grpSpLocks/>
              </p:cNvGrpSpPr>
              <p:nvPr/>
            </p:nvGrpSpPr>
            <p:grpSpPr bwMode="auto">
              <a:xfrm>
                <a:off x="1588" y="1770"/>
                <a:ext cx="904" cy="904"/>
                <a:chOff x="1568" y="1750"/>
                <a:chExt cx="904" cy="904"/>
              </a:xfrm>
            </p:grpSpPr>
            <p:grpSp>
              <p:nvGrpSpPr>
                <p:cNvPr id="2161734" name="Group 70"/>
                <p:cNvGrpSpPr>
                  <a:grpSpLocks/>
                </p:cNvGrpSpPr>
                <p:nvPr/>
              </p:nvGrpSpPr>
              <p:grpSpPr bwMode="auto">
                <a:xfrm>
                  <a:off x="1568" y="1750"/>
                  <a:ext cx="452" cy="452"/>
                  <a:chOff x="1530" y="1719"/>
                  <a:chExt cx="452" cy="452"/>
                </a:xfrm>
              </p:grpSpPr>
              <p:grpSp>
                <p:nvGrpSpPr>
                  <p:cNvPr id="2161735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1530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36" name="Rectangle 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37" name="Rectangle 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38" name="Rectangl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39" name="Rectangle 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740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1530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41" name="Rectangle 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42" name="Rectangle 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43" name="Rectangle 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44" name="Rectangle 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745" name="Group 81"/>
                  <p:cNvGrpSpPr>
                    <a:grpSpLocks/>
                  </p:cNvGrpSpPr>
                  <p:nvPr/>
                </p:nvGrpSpPr>
                <p:grpSpPr bwMode="auto">
                  <a:xfrm>
                    <a:off x="1756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46" name="Rectangle 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47" name="Rectangle 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48" name="Rectangle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49" name="Rectangle 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750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756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51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52" name="Rectangle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53" name="Rectangle 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54" name="Rectangle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161755" name="Group 91"/>
                <p:cNvGrpSpPr>
                  <a:grpSpLocks/>
                </p:cNvGrpSpPr>
                <p:nvPr/>
              </p:nvGrpSpPr>
              <p:grpSpPr bwMode="auto">
                <a:xfrm>
                  <a:off x="2020" y="1750"/>
                  <a:ext cx="452" cy="452"/>
                  <a:chOff x="1530" y="1719"/>
                  <a:chExt cx="452" cy="452"/>
                </a:xfrm>
              </p:grpSpPr>
              <p:grpSp>
                <p:nvGrpSpPr>
                  <p:cNvPr id="2161756" name="Group 92"/>
                  <p:cNvGrpSpPr>
                    <a:grpSpLocks/>
                  </p:cNvGrpSpPr>
                  <p:nvPr/>
                </p:nvGrpSpPr>
                <p:grpSpPr bwMode="auto">
                  <a:xfrm>
                    <a:off x="1530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57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58" name="Rectangle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59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60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761" name="Group 97"/>
                  <p:cNvGrpSpPr>
                    <a:grpSpLocks/>
                  </p:cNvGrpSpPr>
                  <p:nvPr/>
                </p:nvGrpSpPr>
                <p:grpSpPr bwMode="auto">
                  <a:xfrm>
                    <a:off x="1530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62" name="Rectangle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63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64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65" name="Rectangle 1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766" name="Group 102"/>
                  <p:cNvGrpSpPr>
                    <a:grpSpLocks/>
                  </p:cNvGrpSpPr>
                  <p:nvPr/>
                </p:nvGrpSpPr>
                <p:grpSpPr bwMode="auto">
                  <a:xfrm>
                    <a:off x="1756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67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68" name="Rectangle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69" name="Rectangle 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70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771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1756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72" name="Rectangle 1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73" name="Rectangle 1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74" name="Rectangle 1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75" name="Rectangle 1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161776" name="Group 112"/>
                <p:cNvGrpSpPr>
                  <a:grpSpLocks/>
                </p:cNvGrpSpPr>
                <p:nvPr/>
              </p:nvGrpSpPr>
              <p:grpSpPr bwMode="auto">
                <a:xfrm>
                  <a:off x="2020" y="2202"/>
                  <a:ext cx="452" cy="452"/>
                  <a:chOff x="1530" y="1719"/>
                  <a:chExt cx="452" cy="452"/>
                </a:xfrm>
              </p:grpSpPr>
              <p:grpSp>
                <p:nvGrpSpPr>
                  <p:cNvPr id="2161777" name="Group 113"/>
                  <p:cNvGrpSpPr>
                    <a:grpSpLocks/>
                  </p:cNvGrpSpPr>
                  <p:nvPr/>
                </p:nvGrpSpPr>
                <p:grpSpPr bwMode="auto">
                  <a:xfrm>
                    <a:off x="1530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78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79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80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81" name="Rectangle 1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782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1530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83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84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8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8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787" name="Group 123"/>
                  <p:cNvGrpSpPr>
                    <a:grpSpLocks/>
                  </p:cNvGrpSpPr>
                  <p:nvPr/>
                </p:nvGrpSpPr>
                <p:grpSpPr bwMode="auto">
                  <a:xfrm>
                    <a:off x="1756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88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89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90" name="Rectangle 1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91" name="Rectangle 1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792" name="Group 128"/>
                  <p:cNvGrpSpPr>
                    <a:grpSpLocks/>
                  </p:cNvGrpSpPr>
                  <p:nvPr/>
                </p:nvGrpSpPr>
                <p:grpSpPr bwMode="auto">
                  <a:xfrm>
                    <a:off x="1756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93" name="Rectangle 1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94" name="Rectangle 1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95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796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161797" name="Group 133"/>
                <p:cNvGrpSpPr>
                  <a:grpSpLocks/>
                </p:cNvGrpSpPr>
                <p:nvPr/>
              </p:nvGrpSpPr>
              <p:grpSpPr bwMode="auto">
                <a:xfrm>
                  <a:off x="1568" y="2202"/>
                  <a:ext cx="452" cy="452"/>
                  <a:chOff x="1530" y="1719"/>
                  <a:chExt cx="452" cy="452"/>
                </a:xfrm>
              </p:grpSpPr>
              <p:grpSp>
                <p:nvGrpSpPr>
                  <p:cNvPr id="2161798" name="Group 134"/>
                  <p:cNvGrpSpPr>
                    <a:grpSpLocks/>
                  </p:cNvGrpSpPr>
                  <p:nvPr/>
                </p:nvGrpSpPr>
                <p:grpSpPr bwMode="auto">
                  <a:xfrm>
                    <a:off x="1530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799" name="Rectangle 1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00" name="Rectangle 1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0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0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803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1530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804" name="Rectangle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05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06" name="Rectangl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07" name="Rectangle 1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808" name="Group 144"/>
                  <p:cNvGrpSpPr>
                    <a:grpSpLocks/>
                  </p:cNvGrpSpPr>
                  <p:nvPr/>
                </p:nvGrpSpPr>
                <p:grpSpPr bwMode="auto">
                  <a:xfrm>
                    <a:off x="1756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809" name="Rectangle 1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10" name="Rectangle 1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11" name="Rectangle 1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12" name="Rectangle 1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61813" name="Group 149"/>
                  <p:cNvGrpSpPr>
                    <a:grpSpLocks/>
                  </p:cNvGrpSpPr>
                  <p:nvPr/>
                </p:nvGrpSpPr>
                <p:grpSpPr bwMode="auto">
                  <a:xfrm>
                    <a:off x="1756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2161814" name="Rectangle 1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15" name="Rectangle 1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16" name="Rectangle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1817" name="Rectangle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2161818" name="Rectangle 154"/>
              <p:cNvSpPr>
                <a:spLocks noChangeArrowheads="1"/>
              </p:cNvSpPr>
              <p:nvPr/>
            </p:nvSpPr>
            <p:spPr bwMode="auto">
              <a:xfrm>
                <a:off x="2605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19" name="Rectangle 155"/>
              <p:cNvSpPr>
                <a:spLocks noChangeArrowheads="1"/>
              </p:cNvSpPr>
              <p:nvPr/>
            </p:nvSpPr>
            <p:spPr bwMode="auto">
              <a:xfrm>
                <a:off x="2492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20" name="Rectangle 156"/>
              <p:cNvSpPr>
                <a:spLocks noChangeArrowheads="1"/>
              </p:cNvSpPr>
              <p:nvPr/>
            </p:nvSpPr>
            <p:spPr bwMode="auto">
              <a:xfrm>
                <a:off x="2718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21" name="Rectangle 157"/>
              <p:cNvSpPr>
                <a:spLocks noChangeArrowheads="1"/>
              </p:cNvSpPr>
              <p:nvPr/>
            </p:nvSpPr>
            <p:spPr bwMode="auto">
              <a:xfrm>
                <a:off x="1701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22" name="Rectangle 158"/>
              <p:cNvSpPr>
                <a:spLocks noChangeArrowheads="1"/>
              </p:cNvSpPr>
              <p:nvPr/>
            </p:nvSpPr>
            <p:spPr bwMode="auto">
              <a:xfrm>
                <a:off x="1588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23" name="Rectangle 159"/>
              <p:cNvSpPr>
                <a:spLocks noChangeArrowheads="1"/>
              </p:cNvSpPr>
              <p:nvPr/>
            </p:nvSpPr>
            <p:spPr bwMode="auto">
              <a:xfrm>
                <a:off x="1927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24" name="Rectangle 160"/>
              <p:cNvSpPr>
                <a:spLocks noChangeArrowheads="1"/>
              </p:cNvSpPr>
              <p:nvPr/>
            </p:nvSpPr>
            <p:spPr bwMode="auto">
              <a:xfrm>
                <a:off x="1814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25" name="Rectangle 161"/>
              <p:cNvSpPr>
                <a:spLocks noChangeArrowheads="1"/>
              </p:cNvSpPr>
              <p:nvPr/>
            </p:nvSpPr>
            <p:spPr bwMode="auto">
              <a:xfrm>
                <a:off x="2153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26" name="Rectangle 162"/>
              <p:cNvSpPr>
                <a:spLocks noChangeArrowheads="1"/>
              </p:cNvSpPr>
              <p:nvPr/>
            </p:nvSpPr>
            <p:spPr bwMode="auto">
              <a:xfrm>
                <a:off x="2040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27" name="Rectangle 163"/>
              <p:cNvSpPr>
                <a:spLocks noChangeArrowheads="1"/>
              </p:cNvSpPr>
              <p:nvPr/>
            </p:nvSpPr>
            <p:spPr bwMode="auto">
              <a:xfrm>
                <a:off x="2379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28" name="Rectangle 164"/>
              <p:cNvSpPr>
                <a:spLocks noChangeArrowheads="1"/>
              </p:cNvSpPr>
              <p:nvPr/>
            </p:nvSpPr>
            <p:spPr bwMode="auto">
              <a:xfrm>
                <a:off x="2266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161829" name="Group 165"/>
              <p:cNvGrpSpPr>
                <a:grpSpLocks/>
              </p:cNvGrpSpPr>
              <p:nvPr/>
            </p:nvGrpSpPr>
            <p:grpSpPr bwMode="auto">
              <a:xfrm>
                <a:off x="2492" y="1770"/>
                <a:ext cx="226" cy="226"/>
                <a:chOff x="1525" y="1714"/>
                <a:chExt cx="226" cy="226"/>
              </a:xfrm>
            </p:grpSpPr>
            <p:sp>
              <p:nvSpPr>
                <p:cNvPr id="2161830" name="Rectangle 166"/>
                <p:cNvSpPr>
                  <a:spLocks noChangeArrowheads="1"/>
                </p:cNvSpPr>
                <p:nvPr/>
              </p:nvSpPr>
              <p:spPr bwMode="auto">
                <a:xfrm>
                  <a:off x="1638" y="1714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61831" name="Rectangle 167"/>
                <p:cNvSpPr>
                  <a:spLocks noChangeArrowheads="1"/>
                </p:cNvSpPr>
                <p:nvPr/>
              </p:nvSpPr>
              <p:spPr bwMode="auto">
                <a:xfrm>
                  <a:off x="1525" y="1827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61832" name="Rectangle 168"/>
                <p:cNvSpPr>
                  <a:spLocks noChangeArrowheads="1"/>
                </p:cNvSpPr>
                <p:nvPr/>
              </p:nvSpPr>
              <p:spPr bwMode="auto">
                <a:xfrm>
                  <a:off x="1638" y="1827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61833" name="Rectangle 169"/>
                <p:cNvSpPr>
                  <a:spLocks noChangeArrowheads="1"/>
                </p:cNvSpPr>
                <p:nvPr/>
              </p:nvSpPr>
              <p:spPr bwMode="auto">
                <a:xfrm>
                  <a:off x="1525" y="1714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61834" name="Group 170"/>
              <p:cNvGrpSpPr>
                <a:grpSpLocks/>
              </p:cNvGrpSpPr>
              <p:nvPr/>
            </p:nvGrpSpPr>
            <p:grpSpPr bwMode="auto">
              <a:xfrm>
                <a:off x="2492" y="1996"/>
                <a:ext cx="226" cy="226"/>
                <a:chOff x="1525" y="1714"/>
                <a:chExt cx="226" cy="226"/>
              </a:xfrm>
            </p:grpSpPr>
            <p:sp>
              <p:nvSpPr>
                <p:cNvPr id="2161835" name="Rectangle 171"/>
                <p:cNvSpPr>
                  <a:spLocks noChangeArrowheads="1"/>
                </p:cNvSpPr>
                <p:nvPr/>
              </p:nvSpPr>
              <p:spPr bwMode="auto">
                <a:xfrm>
                  <a:off x="1638" y="1714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61836" name="Rectangle 172"/>
                <p:cNvSpPr>
                  <a:spLocks noChangeArrowheads="1"/>
                </p:cNvSpPr>
                <p:nvPr/>
              </p:nvSpPr>
              <p:spPr bwMode="auto">
                <a:xfrm>
                  <a:off x="1525" y="1827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61837" name="Rectangle 173"/>
                <p:cNvSpPr>
                  <a:spLocks noChangeArrowheads="1"/>
                </p:cNvSpPr>
                <p:nvPr/>
              </p:nvSpPr>
              <p:spPr bwMode="auto">
                <a:xfrm>
                  <a:off x="1638" y="1827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61838" name="Rectangle 174"/>
                <p:cNvSpPr>
                  <a:spLocks noChangeArrowheads="1"/>
                </p:cNvSpPr>
                <p:nvPr/>
              </p:nvSpPr>
              <p:spPr bwMode="auto">
                <a:xfrm>
                  <a:off x="1525" y="1714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161839" name="Rectangle 175"/>
              <p:cNvSpPr>
                <a:spLocks noChangeArrowheads="1"/>
              </p:cNvSpPr>
              <p:nvPr/>
            </p:nvSpPr>
            <p:spPr bwMode="auto">
              <a:xfrm>
                <a:off x="2718" y="2109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40" name="Rectangle 176"/>
              <p:cNvSpPr>
                <a:spLocks noChangeArrowheads="1"/>
              </p:cNvSpPr>
              <p:nvPr/>
            </p:nvSpPr>
            <p:spPr bwMode="auto">
              <a:xfrm>
                <a:off x="2718" y="1996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41" name="Rectangle 177"/>
              <p:cNvSpPr>
                <a:spLocks noChangeArrowheads="1"/>
              </p:cNvSpPr>
              <p:nvPr/>
            </p:nvSpPr>
            <p:spPr bwMode="auto">
              <a:xfrm>
                <a:off x="2718" y="1883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42" name="Rectangle 178"/>
              <p:cNvSpPr>
                <a:spLocks noChangeArrowheads="1"/>
              </p:cNvSpPr>
              <p:nvPr/>
            </p:nvSpPr>
            <p:spPr bwMode="auto">
              <a:xfrm>
                <a:off x="2718" y="1770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43" name="Rectangle 179"/>
              <p:cNvSpPr>
                <a:spLocks noChangeArrowheads="1"/>
              </p:cNvSpPr>
              <p:nvPr/>
            </p:nvSpPr>
            <p:spPr bwMode="auto">
              <a:xfrm>
                <a:off x="2605" y="2222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44" name="Rectangle 180"/>
              <p:cNvSpPr>
                <a:spLocks noChangeArrowheads="1"/>
              </p:cNvSpPr>
              <p:nvPr/>
            </p:nvSpPr>
            <p:spPr bwMode="auto">
              <a:xfrm>
                <a:off x="2492" y="2335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45" name="Rectangle 181"/>
              <p:cNvSpPr>
                <a:spLocks noChangeArrowheads="1"/>
              </p:cNvSpPr>
              <p:nvPr/>
            </p:nvSpPr>
            <p:spPr bwMode="auto">
              <a:xfrm>
                <a:off x="2605" y="2335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46" name="Rectangle 182"/>
              <p:cNvSpPr>
                <a:spLocks noChangeArrowheads="1"/>
              </p:cNvSpPr>
              <p:nvPr/>
            </p:nvSpPr>
            <p:spPr bwMode="auto">
              <a:xfrm>
                <a:off x="2492" y="2222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47" name="Rectangle 183"/>
              <p:cNvSpPr>
                <a:spLocks noChangeArrowheads="1"/>
              </p:cNvSpPr>
              <p:nvPr/>
            </p:nvSpPr>
            <p:spPr bwMode="auto">
              <a:xfrm>
                <a:off x="2605" y="2448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48" name="Rectangle 184"/>
              <p:cNvSpPr>
                <a:spLocks noChangeArrowheads="1"/>
              </p:cNvSpPr>
              <p:nvPr/>
            </p:nvSpPr>
            <p:spPr bwMode="auto">
              <a:xfrm>
                <a:off x="2492" y="2561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49" name="Rectangle 185"/>
              <p:cNvSpPr>
                <a:spLocks noChangeArrowheads="1"/>
              </p:cNvSpPr>
              <p:nvPr/>
            </p:nvSpPr>
            <p:spPr bwMode="auto">
              <a:xfrm>
                <a:off x="2605" y="2561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50" name="Rectangle 186"/>
              <p:cNvSpPr>
                <a:spLocks noChangeArrowheads="1"/>
              </p:cNvSpPr>
              <p:nvPr/>
            </p:nvSpPr>
            <p:spPr bwMode="auto">
              <a:xfrm>
                <a:off x="2492" y="2448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51" name="Rectangle 187"/>
              <p:cNvSpPr>
                <a:spLocks noChangeArrowheads="1"/>
              </p:cNvSpPr>
              <p:nvPr/>
            </p:nvSpPr>
            <p:spPr bwMode="auto">
              <a:xfrm>
                <a:off x="2718" y="2561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52" name="Rectangle 188"/>
              <p:cNvSpPr>
                <a:spLocks noChangeArrowheads="1"/>
              </p:cNvSpPr>
              <p:nvPr/>
            </p:nvSpPr>
            <p:spPr bwMode="auto">
              <a:xfrm>
                <a:off x="2718" y="2448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53" name="Rectangle 189"/>
              <p:cNvSpPr>
                <a:spLocks noChangeArrowheads="1"/>
              </p:cNvSpPr>
              <p:nvPr/>
            </p:nvSpPr>
            <p:spPr bwMode="auto">
              <a:xfrm>
                <a:off x="2718" y="2335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854" name="Rectangle 190"/>
              <p:cNvSpPr>
                <a:spLocks noChangeArrowheads="1"/>
              </p:cNvSpPr>
              <p:nvPr/>
            </p:nvSpPr>
            <p:spPr bwMode="auto">
              <a:xfrm>
                <a:off x="2718" y="2222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61855" name="Line 191"/>
            <p:cNvSpPr>
              <a:spLocks noChangeShapeType="1"/>
            </p:cNvSpPr>
            <p:nvPr/>
          </p:nvSpPr>
          <p:spPr bwMode="auto">
            <a:xfrm flipH="1" flipV="1">
              <a:off x="3082" y="3762"/>
              <a:ext cx="0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856" name="Line 192"/>
            <p:cNvSpPr>
              <a:spLocks noChangeShapeType="1"/>
            </p:cNvSpPr>
            <p:nvPr/>
          </p:nvSpPr>
          <p:spPr bwMode="auto">
            <a:xfrm>
              <a:off x="2634" y="4104"/>
              <a:ext cx="44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857" name="Line 193"/>
            <p:cNvSpPr>
              <a:spLocks noChangeShapeType="1"/>
            </p:cNvSpPr>
            <p:nvPr/>
          </p:nvSpPr>
          <p:spPr bwMode="auto">
            <a:xfrm>
              <a:off x="1560" y="2402"/>
              <a:ext cx="44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161858" name="Rectangle 194"/>
            <p:cNvSpPr>
              <a:spLocks noChangeArrowheads="1"/>
            </p:cNvSpPr>
            <p:nvPr/>
          </p:nvSpPr>
          <p:spPr bwMode="auto">
            <a:xfrm>
              <a:off x="431" y="2636"/>
              <a:ext cx="691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550" tIns="41275" rIns="82550" bIns="41275">
              <a:spAutoFit/>
            </a:bodyPr>
            <a:lstStyle/>
            <a:p>
              <a:pPr algn="ctr" defTabSz="739775" eaLnBrk="0" hangingPunct="0"/>
              <a:r>
                <a:rPr lang="zh-CN" altLang="de-DE" sz="1600">
                  <a:ea typeface="黑体" pitchFamily="49" charset="-122"/>
                </a:rPr>
                <a:t>划分成</a:t>
              </a:r>
              <a:r>
                <a:rPr lang="de-DE" altLang="zh-CN" sz="1600">
                  <a:ea typeface="黑体" pitchFamily="49" charset="-122"/>
                </a:rPr>
                <a:t>16x16</a:t>
              </a:r>
              <a:r>
                <a:rPr lang="zh-CN" altLang="de-DE" sz="1600">
                  <a:ea typeface="黑体" pitchFamily="49" charset="-122"/>
                </a:rPr>
                <a:t>的宏块</a:t>
              </a:r>
              <a:endParaRPr lang="zh-CN" altLang="en-US" sz="1600">
                <a:ea typeface="黑体" pitchFamily="49" charset="-122"/>
              </a:endParaRPr>
            </a:p>
          </p:txBody>
        </p:sp>
        <p:sp>
          <p:nvSpPr>
            <p:cNvPr id="2161859" name="Rectangle 195"/>
            <p:cNvSpPr>
              <a:spLocks noChangeArrowheads="1"/>
            </p:cNvSpPr>
            <p:nvPr/>
          </p:nvSpPr>
          <p:spPr bwMode="auto">
            <a:xfrm>
              <a:off x="2739" y="3129"/>
              <a:ext cx="715" cy="17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550" tIns="41275" rIns="82550" bIns="41275">
              <a:spAutoFit/>
            </a:bodyPr>
            <a:lstStyle/>
            <a:p>
              <a:pPr algn="ctr" defTabSz="739775" eaLnBrk="0" hangingPunct="0"/>
              <a:r>
                <a:rPr lang="zh-CN" altLang="en-US" dirty="0">
                  <a:solidFill>
                    <a:srgbClr val="FF0000"/>
                  </a:solidFill>
                  <a:ea typeface="黑体" pitchFamily="49" charset="-122"/>
                </a:rPr>
                <a:t>环路滤波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96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1616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216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下凸带形 6"/>
          <p:cNvSpPr/>
          <p:nvPr/>
        </p:nvSpPr>
        <p:spPr>
          <a:xfrm>
            <a:off x="431540" y="1798220"/>
            <a:ext cx="8424936" cy="1116124"/>
          </a:xfrm>
          <a:prstGeom prst="ribbon">
            <a:avLst>
              <a:gd name="adj1" fmla="val 11146"/>
              <a:gd name="adj2" fmla="val 75000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 smtClean="0">
                <a:solidFill>
                  <a:srgbClr val="FF0000"/>
                </a:solidFill>
              </a:rPr>
              <a:t>提</a:t>
            </a:r>
            <a:r>
              <a:rPr lang="en-US" altLang="zh-CN" sz="5400" dirty="0" smtClean="0">
                <a:solidFill>
                  <a:srgbClr val="FF0000"/>
                </a:solidFill>
              </a:rPr>
              <a:t> </a:t>
            </a:r>
            <a:r>
              <a:rPr lang="zh-CN" altLang="en-US" sz="5400" dirty="0" smtClean="0">
                <a:solidFill>
                  <a:srgbClr val="FF0000"/>
                </a:solidFill>
              </a:rPr>
              <a:t>纲</a:t>
            </a:r>
            <a:endParaRPr kumimoji="1"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907704" y="2024844"/>
            <a:ext cx="6984776" cy="34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zh-CN" altLang="en-US" sz="4800" dirty="0" smtClean="0">
                <a:solidFill>
                  <a:srgbClr val="FFFF00"/>
                </a:solidFill>
              </a:rPr>
              <a:t>视频编码标准回顾</a:t>
            </a:r>
            <a:endParaRPr lang="en-US" altLang="zh-CN" sz="4800" dirty="0" smtClean="0">
              <a:solidFill>
                <a:srgbClr val="FFFF00"/>
              </a:solidFill>
            </a:endParaRPr>
          </a:p>
          <a:p>
            <a:r>
              <a:rPr lang="en-US" altLang="zh-CN" sz="4800" dirty="0" smtClean="0"/>
              <a:t>AVS+</a:t>
            </a:r>
            <a:r>
              <a:rPr lang="zh-CN" altLang="en-US" sz="4800" dirty="0" smtClean="0"/>
              <a:t>及产业化</a:t>
            </a:r>
            <a:endParaRPr lang="en-US" altLang="zh-CN" sz="4800" dirty="0" smtClean="0"/>
          </a:p>
          <a:p>
            <a:r>
              <a:rPr lang="en-US" altLang="zh-CN" sz="4800" dirty="0" smtClean="0"/>
              <a:t>AVS2</a:t>
            </a:r>
            <a:r>
              <a:rPr lang="zh-CN" altLang="en-US" sz="4800" dirty="0" smtClean="0"/>
              <a:t>标准制定完成</a:t>
            </a:r>
            <a:endParaRPr lang="en-US" altLang="zh-CN" sz="4800" dirty="0" smtClean="0"/>
          </a:p>
          <a:p>
            <a:r>
              <a:rPr lang="zh-CN" altLang="en-US" sz="4800" dirty="0" smtClean="0"/>
              <a:t>云时代的编码</a:t>
            </a:r>
            <a:r>
              <a:rPr lang="en-US" altLang="zh-CN" sz="4800" dirty="0" smtClean="0"/>
              <a:t>AVS3</a:t>
            </a:r>
            <a:endParaRPr lang="en-US" altLang="zh-CN" sz="4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" y="5913276"/>
            <a:ext cx="9144000" cy="965783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7330595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HEVC</a:t>
            </a:r>
            <a:r>
              <a:rPr lang="zh-CN" altLang="en-US" dirty="0" smtClean="0"/>
              <a:t>/</a:t>
            </a:r>
            <a:r>
              <a:rPr lang="en-US" altLang="zh-CN" dirty="0" smtClean="0"/>
              <a:t>H</a:t>
            </a:r>
            <a:r>
              <a:rPr lang="zh-CN" altLang="en-US" dirty="0" smtClean="0"/>
              <a:t>.</a:t>
            </a:r>
            <a:r>
              <a:rPr lang="en-US" altLang="zh-CN" dirty="0" smtClean="0"/>
              <a:t>265</a:t>
            </a:r>
            <a:r>
              <a:rPr lang="zh-CN" altLang="en-US" dirty="0" smtClean="0"/>
              <a:t>为例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158"/>
            <a:ext cx="9144000" cy="565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14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HEVC</a:t>
            </a:r>
            <a:r>
              <a:rPr lang="zh-CN" altLang="en-US" dirty="0" smtClean="0"/>
              <a:t>/</a:t>
            </a:r>
            <a:r>
              <a:rPr lang="en-US" altLang="zh-CN" dirty="0" smtClean="0"/>
              <a:t>H</a:t>
            </a:r>
            <a:r>
              <a:rPr lang="zh-CN" altLang="en-US" dirty="0"/>
              <a:t>.</a:t>
            </a:r>
            <a:r>
              <a:rPr lang="en-US" altLang="zh-CN" dirty="0" smtClean="0"/>
              <a:t>265</a:t>
            </a:r>
            <a:r>
              <a:rPr lang="zh-CN" altLang="en-US" dirty="0" smtClean="0"/>
              <a:t>的编码过程</a:t>
            </a:r>
            <a:endParaRPr kumimoji="1"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405974"/>
              </p:ext>
            </p:extLst>
          </p:nvPr>
        </p:nvGraphicFramePr>
        <p:xfrm>
          <a:off x="827584" y="1257425"/>
          <a:ext cx="7740860" cy="5303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文档" r:id="rId3" imgW="6171973" imgH="4228944" progId="Word.Document.12">
                  <p:embed/>
                </p:oleObj>
              </mc:Choice>
              <mc:Fallback>
                <p:oleObj name="文档" r:id="rId3" imgW="6171973" imgH="4228944" progId="Word.Document.12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257425"/>
                        <a:ext cx="7740860" cy="53039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727684" y="33569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预测编码</a:t>
            </a:r>
            <a:endParaRPr kumimoji="1" lang="zh-CN" altLang="en-US" sz="2800" dirty="0">
              <a:solidFill>
                <a:srgbClr val="FF0000"/>
              </a:solidFill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9932" y="13767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变换编码</a:t>
            </a:r>
            <a:endParaRPr kumimoji="1" lang="zh-CN" altLang="en-US" sz="2800" dirty="0">
              <a:solidFill>
                <a:srgbClr val="FF0000"/>
              </a:solidFill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02404" y="137677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熵编码</a:t>
            </a:r>
            <a:endParaRPr kumimoji="1" lang="zh-CN" altLang="en-US" sz="2800" dirty="0">
              <a:solidFill>
                <a:srgbClr val="FF0000"/>
              </a:solidFill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98448" y="40219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环路滤波</a:t>
            </a:r>
            <a:endParaRPr kumimoji="1" lang="zh-CN" altLang="en-US" sz="2800" dirty="0">
              <a:solidFill>
                <a:srgbClr val="FF0000"/>
              </a:solidFill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64188" y="4581128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自适应</a:t>
            </a:r>
            <a:endParaRPr kumimoji="1" lang="en-US" altLang="zh-CN" sz="2800" dirty="0" smtClean="0">
              <a:solidFill>
                <a:srgbClr val="FF0000"/>
              </a:solidFill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sz="2800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样点补偿</a:t>
            </a:r>
            <a:endParaRPr kumimoji="1" lang="zh-CN" altLang="en-US" sz="2800" dirty="0">
              <a:solidFill>
                <a:srgbClr val="FF0000"/>
              </a:solidFill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47830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7" name="Group 3"/>
          <p:cNvGraphicFramePr>
            <a:graphicFrameLocks noGrp="1"/>
          </p:cNvGraphicFramePr>
          <p:nvPr>
            <p:ph idx="1"/>
          </p:nvPr>
        </p:nvGraphicFramePr>
        <p:xfrm>
          <a:off x="685800" y="1066800"/>
          <a:ext cx="7772400" cy="5268915"/>
        </p:xfrm>
        <a:graphic>
          <a:graphicData uri="http://schemas.openxmlformats.org/drawingml/2006/table">
            <a:tbl>
              <a:tblPr/>
              <a:tblGrid>
                <a:gridCol w="3886200"/>
                <a:gridCol w="3886200"/>
              </a:tblGrid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High Efficiency Configuration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Low complexity Configuration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54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Coding Unit tree structure (8×8 up to 64×64 luma samples)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19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effectLst/>
                          <a:latin typeface="Arial" charset="0"/>
                          <a:ea typeface="Malgun Gothic" charset="0"/>
                          <a:cs typeface="Malgun Gothic" charset="0"/>
                        </a:rPr>
                        <a:t>Prediction Units 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effectLst/>
                        <a:latin typeface="Arial" charset="0"/>
                        <a:ea typeface="Malgun Gothic" charset="0"/>
                        <a:cs typeface="Malgun Gothic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effectLst/>
                          <a:latin typeface="Arial" charset="0"/>
                          <a:ea typeface="Malgun Gothic" charset="0"/>
                          <a:cs typeface="Malgun Gothic" charset="0"/>
                        </a:rPr>
                        <a:t>Transform unit tree structure (3 level max.) 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effectLst/>
                        <a:latin typeface="Arial" charset="0"/>
                        <a:ea typeface="Malgun Gothic" charset="0"/>
                        <a:cs typeface="Malgun Gothic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effectLst/>
                          <a:latin typeface="Arial" charset="0"/>
                          <a:ea typeface="Malgun Gothic" charset="0"/>
                          <a:cs typeface="Malgun Gothic" charset="0"/>
                        </a:rPr>
                        <a:t>Transform unit tree structure (2 level max.) 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effectLst/>
                        <a:latin typeface="Arial" charset="0"/>
                        <a:ea typeface="Malgun Gothic" charset="0"/>
                        <a:cs typeface="Malgun Gothic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effectLst/>
                          <a:latin typeface="Arial" charset="0"/>
                          <a:ea typeface="Malgun Gothic" charset="0"/>
                          <a:cs typeface="Malgun Gothic" charset="0"/>
                        </a:rPr>
                        <a:t>Transform block size of 4x4 to 32x32 samples (always square)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effectLst/>
                        <a:latin typeface="Arial" charset="0"/>
                        <a:ea typeface="Malgun Gothic" charset="0"/>
                        <a:cs typeface="Malgun Gothic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19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Angular Intra Prediction (34 directions max.) 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57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DCT-based interpolation filter for luma samples (1/4-sample, 12-tap)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Directional interpolation filter for luma samples (1/4-sample, 6-tap)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Bi-linear interpolation filter for chroma samples (1/8-sample)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Advanced motion vector prediction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Context adaptive binary arithmetic entropy coding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Low complexity entropy coding phase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Internal bit-depth increase (4 bits)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Transform precision extension (4 bits)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Deblocking filter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Adaptive loop filter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0628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HEVC</a:t>
            </a:r>
            <a:r>
              <a:rPr lang="zh-CN" altLang="en-US" dirty="0" smtClean="0"/>
              <a:t>/</a:t>
            </a:r>
            <a:r>
              <a:rPr lang="en-US" altLang="zh-CN" dirty="0" smtClean="0"/>
              <a:t>H.265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11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AVS2</a:t>
            </a:r>
            <a:r>
              <a:rPr lang="zh-CN" altLang="en-US" dirty="0" smtClean="0"/>
              <a:t>标准制定进展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2756"/>
            <a:ext cx="8229600" cy="5364596"/>
          </a:xfrm>
        </p:spPr>
        <p:txBody>
          <a:bodyPr/>
          <a:lstStyle/>
          <a:p>
            <a:r>
              <a:rPr lang="zh-CN" altLang="en-US" sz="2400" dirty="0" smtClean="0"/>
              <a:t>目标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“</a:t>
            </a:r>
            <a:r>
              <a:rPr lang="zh-CN" altLang="zh-CN" sz="2000" dirty="0"/>
              <a:t>在主流技术可实现的前提下，当重建视频主观质量相同时，至少在高清或更高分辨率下编码效率比</a:t>
            </a:r>
            <a:r>
              <a:rPr lang="en-US" altLang="zh-CN" sz="2000" dirty="0"/>
              <a:t>AVS1</a:t>
            </a:r>
            <a:r>
              <a:rPr lang="zh-CN" altLang="zh-CN" sz="2000" dirty="0"/>
              <a:t>的最好性能提高一倍以上。在主流配置下，编码效率优于最新的国际标准。</a:t>
            </a:r>
            <a:r>
              <a:rPr lang="en-US" altLang="zh-CN" sz="2000" dirty="0"/>
              <a:t>”(AVS-N1924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400" dirty="0" smtClean="0">
                <a:latin typeface="+mn-lt"/>
              </a:rPr>
              <a:t>2011.12</a:t>
            </a:r>
          </a:p>
          <a:p>
            <a:pPr lvl="1"/>
            <a:r>
              <a:rPr lang="en-US" altLang="zh-CN" sz="2000" dirty="0" smtClean="0">
                <a:latin typeface="+mn-lt"/>
              </a:rPr>
              <a:t>AVS2 </a:t>
            </a:r>
            <a:r>
              <a:rPr lang="en-US" altLang="zh-CN" sz="2000" dirty="0" err="1" smtClean="0">
                <a:latin typeface="+mn-lt"/>
              </a:rPr>
              <a:t>AhG</a:t>
            </a:r>
            <a:r>
              <a:rPr lang="zh-CN" altLang="en-US" sz="2000" dirty="0" smtClean="0">
                <a:latin typeface="+mn-lt"/>
              </a:rPr>
              <a:t>小组成立</a:t>
            </a:r>
            <a:endParaRPr lang="en-US" altLang="zh-CN" sz="2000" dirty="0" smtClean="0">
              <a:latin typeface="+mn-lt"/>
            </a:endParaRPr>
          </a:p>
          <a:p>
            <a:r>
              <a:rPr lang="en-US" altLang="zh-CN" sz="2400" dirty="0" smtClean="0">
                <a:latin typeface="+mn-lt"/>
              </a:rPr>
              <a:t>2012. 9</a:t>
            </a:r>
          </a:p>
          <a:p>
            <a:pPr lvl="1"/>
            <a:r>
              <a:rPr lang="en-US" altLang="zh-CN" sz="2000" dirty="0" smtClean="0">
                <a:latin typeface="+mn-lt"/>
              </a:rPr>
              <a:t>Working Draft</a:t>
            </a:r>
          </a:p>
          <a:p>
            <a:r>
              <a:rPr lang="en-US" altLang="zh-CN" sz="2400" dirty="0" smtClean="0">
                <a:latin typeface="+mn-lt"/>
              </a:rPr>
              <a:t>2014. 04</a:t>
            </a:r>
          </a:p>
          <a:p>
            <a:pPr lvl="1"/>
            <a:r>
              <a:rPr lang="en-US" altLang="zh-CN" sz="2000" dirty="0" smtClean="0">
                <a:latin typeface="+mn-lt"/>
              </a:rPr>
              <a:t>Committee Draft (</a:t>
            </a:r>
            <a:r>
              <a:rPr lang="zh-CN" altLang="en-US" sz="2000" dirty="0" smtClean="0">
                <a:latin typeface="+mn-lt"/>
              </a:rPr>
              <a:t>征求意见稿</a:t>
            </a:r>
            <a:r>
              <a:rPr lang="en-US" altLang="zh-CN" sz="2000" dirty="0" smtClean="0">
                <a:latin typeface="+mn-lt"/>
              </a:rPr>
              <a:t>)</a:t>
            </a:r>
          </a:p>
          <a:p>
            <a:r>
              <a:rPr lang="en-US" altLang="zh-CN" sz="2400" i="1" dirty="0" smtClean="0">
                <a:latin typeface="+mn-lt"/>
              </a:rPr>
              <a:t>2014</a:t>
            </a:r>
          </a:p>
          <a:p>
            <a:pPr lvl="1"/>
            <a:r>
              <a:rPr lang="en-US" altLang="zh-CN" sz="2000" i="1" dirty="0" smtClean="0">
                <a:latin typeface="+mn-lt"/>
              </a:rPr>
              <a:t>IEEE</a:t>
            </a:r>
            <a:r>
              <a:rPr lang="zh-CN" altLang="en-US" sz="2000" i="1" dirty="0" smtClean="0">
                <a:latin typeface="+mn-lt"/>
              </a:rPr>
              <a:t> </a:t>
            </a:r>
            <a:r>
              <a:rPr lang="en-US" altLang="zh-CN" sz="2000" i="1" dirty="0" smtClean="0">
                <a:latin typeface="+mn-lt"/>
              </a:rPr>
              <a:t>1857.4</a:t>
            </a:r>
          </a:p>
          <a:p>
            <a:pPr lvl="1"/>
            <a:r>
              <a:rPr lang="zh-CN" altLang="en-US" sz="2000" i="1" dirty="0" smtClean="0">
                <a:latin typeface="+mn-lt"/>
              </a:rPr>
              <a:t>国家标准</a:t>
            </a:r>
            <a:endParaRPr lang="en-US" altLang="zh-CN" sz="2000" i="1" dirty="0" smtClean="0">
              <a:latin typeface="+mn-lt"/>
            </a:endParaRPr>
          </a:p>
          <a:p>
            <a:pPr lvl="1"/>
            <a:endParaRPr lang="en-US" altLang="zh-CN" sz="700" dirty="0">
              <a:latin typeface="+mn-lt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33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3539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AVS2</a:t>
            </a:r>
            <a:r>
              <a:rPr kumimoji="1" lang="zh-CN" altLang="en-US" dirty="0" smtClean="0"/>
              <a:t>比</a:t>
            </a:r>
            <a:r>
              <a:rPr kumimoji="1" lang="en-US" altLang="zh-CN" dirty="0" smtClean="0"/>
              <a:t>AVS+</a:t>
            </a:r>
            <a:r>
              <a:rPr kumimoji="1" lang="zh-CN" altLang="en-US" dirty="0" smtClean="0"/>
              <a:t>编码效率再翻一番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34</a:t>
            </a:fld>
            <a:r>
              <a:rPr lang="en-US" altLang="zh-CN" smtClean="0"/>
              <a:t> </a:t>
            </a:r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7312"/>
              </p:ext>
            </p:extLst>
          </p:nvPr>
        </p:nvGraphicFramePr>
        <p:xfrm>
          <a:off x="5748544" y="1610013"/>
          <a:ext cx="3251948" cy="4918977"/>
        </p:xfrm>
        <a:graphic>
          <a:graphicData uri="http://schemas.openxmlformats.org/drawingml/2006/table">
            <a:tbl>
              <a:tblPr/>
              <a:tblGrid>
                <a:gridCol w="731668"/>
                <a:gridCol w="1476164"/>
                <a:gridCol w="1044116"/>
              </a:tblGrid>
              <a:tr h="4263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类型</a:t>
                      </a:r>
                    </a:p>
                  </a:txBody>
                  <a:tcPr marL="36000" marR="18000" marT="122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编码工具</a:t>
                      </a:r>
                    </a:p>
                  </a:txBody>
                  <a:tcPr marL="36000" marR="18000" marT="122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编码增益</a:t>
                      </a:r>
                    </a:p>
                  </a:txBody>
                  <a:tcPr marL="36000" marR="18000" marT="122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</a:tr>
              <a:tr h="3520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帧结构</a:t>
                      </a: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参考帧选择及管理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5-10%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60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块结构</a:t>
                      </a: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递归编码单元划分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~3-20%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15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帧</a:t>
                      </a:r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内</a:t>
                      </a:r>
                      <a:endParaRPr lang="en-US" altLang="zh-CN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预测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多方向帧内预测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短距离帧内预测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等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215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帧</a:t>
                      </a:r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间</a:t>
                      </a:r>
                      <a:endParaRPr lang="en-US" altLang="zh-CN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预测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非对称预测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双向帧间预测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、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DCT-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IF插值滤波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等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~10%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80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变换</a:t>
                      </a: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大块变换、非正方形变换、两级变换等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~3%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911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熵编码</a:t>
                      </a: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两级系数组编码、率失真优化量化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90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环路</a:t>
                      </a:r>
                      <a:endParaRPr lang="en-US" altLang="zh-CN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滤波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像素自适应补偿滤波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1-3%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1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2"/>
          <p:cNvSpPr txBox="1"/>
          <p:nvPr/>
        </p:nvSpPr>
        <p:spPr>
          <a:xfrm>
            <a:off x="5940152" y="126876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不同技术对性能增益的贡献</a:t>
            </a:r>
            <a:endParaRPr lang="zh-CN" altLang="en-US" dirty="0">
              <a:solidFill>
                <a:srgbClr val="7030A0"/>
              </a:solidFill>
            </a:endParaRPr>
          </a:p>
        </p:txBody>
      </p:sp>
      <p:grpSp>
        <p:nvGrpSpPr>
          <p:cNvPr id="7" name="组 10"/>
          <p:cNvGrpSpPr/>
          <p:nvPr/>
        </p:nvGrpSpPr>
        <p:grpSpPr>
          <a:xfrm>
            <a:off x="-72516" y="1453426"/>
            <a:ext cx="5832648" cy="4508147"/>
            <a:chOff x="156774" y="658557"/>
            <a:chExt cx="8230775" cy="5503647"/>
          </a:xfrm>
        </p:grpSpPr>
        <p:pic>
          <p:nvPicPr>
            <p:cNvPr id="8" name="图片 7" descr="C:\Documents and Settings\Lynnre\桌面\图片1.png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74" y="878075"/>
              <a:ext cx="8230775" cy="5284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椭圆 8"/>
            <p:cNvSpPr/>
            <p:nvPr/>
          </p:nvSpPr>
          <p:spPr>
            <a:xfrm>
              <a:off x="2147845" y="3277100"/>
              <a:ext cx="3527475" cy="2085428"/>
            </a:xfrm>
            <a:prstGeom prst="ellipse">
              <a:avLst/>
            </a:prstGeom>
            <a:noFill/>
            <a:ln w="793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022415" y="658557"/>
              <a:ext cx="3449091" cy="2367667"/>
            </a:xfrm>
            <a:prstGeom prst="ellipse">
              <a:avLst/>
            </a:prstGeom>
            <a:noFill/>
            <a:ln w="793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192672" y="2704790"/>
              <a:ext cx="2069453" cy="1011353"/>
            </a:xfrm>
            <a:prstGeom prst="ellipse">
              <a:avLst/>
            </a:prstGeom>
            <a:noFill/>
            <a:ln w="793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86526" y="595700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</a:rPr>
              <a:t>新一代高效视频编码框架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480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AVS2—</a:t>
            </a:r>
            <a:r>
              <a:rPr lang="en-US" altLang="en-US" dirty="0"/>
              <a:t>块</a:t>
            </a:r>
            <a:r>
              <a:rPr lang="zh-CN" altLang="en-US" dirty="0"/>
              <a:t>划分结构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35</a:t>
            </a:fld>
            <a:r>
              <a:rPr lang="en-US" altLang="zh-CN" smtClean="0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95400"/>
            <a:ext cx="5486400" cy="54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76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AVS2—</a:t>
            </a:r>
            <a:r>
              <a:rPr lang="en-US" altLang="en-US" dirty="0" smtClean="0"/>
              <a:t>块</a:t>
            </a:r>
            <a:r>
              <a:rPr lang="zh-CN" altLang="en-US" dirty="0" smtClean="0"/>
              <a:t>划分结构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56679"/>
            <a:ext cx="5247456" cy="4525963"/>
          </a:xfrm>
        </p:spPr>
        <p:txBody>
          <a:bodyPr/>
          <a:lstStyle/>
          <a:p>
            <a:r>
              <a:rPr lang="en-US" altLang="zh-CN" sz="2400" dirty="0" smtClean="0">
                <a:latin typeface="+mn-lt"/>
              </a:rPr>
              <a:t>Coding Tree Unit (CTU)</a:t>
            </a:r>
          </a:p>
          <a:p>
            <a:pPr lvl="1"/>
            <a:r>
              <a:rPr lang="zh-CN" altLang="en-US" sz="2000" dirty="0" smtClean="0"/>
              <a:t>四叉树递归划分</a:t>
            </a:r>
            <a:endParaRPr lang="en-US" altLang="zh-CN" sz="2000" dirty="0" smtClean="0"/>
          </a:p>
          <a:p>
            <a:pPr lvl="1"/>
            <a:r>
              <a:rPr lang="en-US" altLang="en-US" sz="2000" dirty="0" smtClean="0"/>
              <a:t>分别将编码模式信息、预测信息、变换信息用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编码单元</a:t>
            </a:r>
            <a:r>
              <a:rPr lang="en-US" altLang="zh-CN" sz="2000" dirty="0" smtClean="0"/>
              <a:t>CU,</a:t>
            </a:r>
            <a:r>
              <a:rPr lang="zh-CN" altLang="en-US" sz="2000" dirty="0" smtClean="0"/>
              <a:t>预测单元</a:t>
            </a:r>
            <a:r>
              <a:rPr lang="en-US" altLang="zh-CN" sz="2000" dirty="0" smtClean="0"/>
              <a:t>PU </a:t>
            </a:r>
            <a:r>
              <a:rPr lang="zh-CN" altLang="en-US" sz="2000" dirty="0" smtClean="0"/>
              <a:t>和变换单元</a:t>
            </a:r>
            <a:r>
              <a:rPr lang="en-US" altLang="zh-CN" sz="2000" dirty="0" smtClean="0"/>
              <a:t>TU</a:t>
            </a:r>
            <a:r>
              <a:rPr lang="zh-CN" altLang="en-US" sz="2000" dirty="0" smtClean="0"/>
              <a:t>表示</a:t>
            </a:r>
            <a:endParaRPr lang="en-US" altLang="zh-CN" sz="2000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402" y="1268760"/>
            <a:ext cx="2475006" cy="2748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9632" y="3940574"/>
            <a:ext cx="3070306" cy="251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454662" y="5211563"/>
            <a:ext cx="596859" cy="562475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5580112" y="1268760"/>
            <a:ext cx="2808312" cy="2870970"/>
          </a:xfrm>
          <a:prstGeom prst="wedgeRectCallout">
            <a:avLst>
              <a:gd name="adj1" fmla="val -113783"/>
              <a:gd name="adj2" fmla="val 963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3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4272" y="4365104"/>
            <a:ext cx="3672408" cy="1628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36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77238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AVS2</a:t>
            </a:r>
            <a:r>
              <a:rPr lang="en-US" altLang="zh-CN" dirty="0"/>
              <a:t>—</a:t>
            </a:r>
            <a:r>
              <a:rPr lang="en-US" altLang="en-US" dirty="0" smtClean="0"/>
              <a:t>块</a:t>
            </a:r>
            <a:r>
              <a:rPr lang="zh-CN" altLang="en-US" dirty="0"/>
              <a:t>划分结构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11960" cy="4525963"/>
          </a:xfrm>
        </p:spPr>
        <p:txBody>
          <a:bodyPr/>
          <a:lstStyle/>
          <a:p>
            <a:r>
              <a:rPr lang="en-US" altLang="zh-CN" sz="2400" dirty="0" smtClean="0">
                <a:latin typeface="+mn-lt"/>
              </a:rPr>
              <a:t>CU</a:t>
            </a:r>
            <a:r>
              <a:rPr lang="zh-CN" altLang="en-US" sz="2400" dirty="0" smtClean="0">
                <a:latin typeface="+mn-lt"/>
              </a:rPr>
              <a:t>进一步包含：</a:t>
            </a:r>
            <a:endParaRPr lang="en-US" altLang="zh-CN" sz="2400" dirty="0" smtClean="0">
              <a:latin typeface="+mn-lt"/>
            </a:endParaRPr>
          </a:p>
          <a:p>
            <a:pPr lvl="1"/>
            <a:r>
              <a:rPr lang="en-US" altLang="zh-CN" sz="2000" dirty="0" smtClean="0">
                <a:latin typeface="+mn-lt"/>
              </a:rPr>
              <a:t>Prediction Unit (PU)</a:t>
            </a:r>
          </a:p>
          <a:p>
            <a:pPr lvl="2"/>
            <a:r>
              <a:rPr lang="en-US" altLang="zh-CN" sz="1600" dirty="0" smtClean="0">
                <a:latin typeface="+mn-lt"/>
              </a:rPr>
              <a:t>Intra: 2Nx2N, </a:t>
            </a:r>
            <a:r>
              <a:rPr lang="en-US" altLang="zh-CN" sz="1600" dirty="0" err="1" smtClean="0">
                <a:latin typeface="+mn-lt"/>
              </a:rPr>
              <a:t>NxN</a:t>
            </a:r>
            <a:endParaRPr lang="en-US" altLang="zh-CN" sz="1600" dirty="0" smtClean="0">
              <a:latin typeface="+mn-lt"/>
            </a:endParaRPr>
          </a:p>
          <a:p>
            <a:pPr lvl="2"/>
            <a:r>
              <a:rPr lang="en-US" altLang="zh-CN" sz="1600" dirty="0" smtClean="0">
                <a:latin typeface="+mn-lt"/>
              </a:rPr>
              <a:t>Inter: 2Nx2N, </a:t>
            </a:r>
            <a:r>
              <a:rPr lang="en-US" altLang="zh-CN" sz="1600" dirty="0" err="1" smtClean="0">
                <a:latin typeface="+mn-lt"/>
              </a:rPr>
              <a:t>NxN</a:t>
            </a:r>
            <a:r>
              <a:rPr lang="en-US" altLang="zh-CN" sz="1600" dirty="0" smtClean="0">
                <a:latin typeface="+mn-lt"/>
              </a:rPr>
              <a:t>, symmetric, asymmetric</a:t>
            </a:r>
          </a:p>
          <a:p>
            <a:pPr lvl="1"/>
            <a:r>
              <a:rPr lang="en-US" altLang="zh-CN" sz="2000" dirty="0" smtClean="0">
                <a:latin typeface="+mn-lt"/>
              </a:rPr>
              <a:t>Transform Unit (TU)</a:t>
            </a:r>
          </a:p>
          <a:p>
            <a:pPr lvl="1"/>
            <a:r>
              <a:rPr lang="en-US" altLang="zh-CN" sz="2000" dirty="0">
                <a:latin typeface="+mn-lt"/>
              </a:rPr>
              <a:t>64x64 ~ 16x16</a:t>
            </a:r>
            <a:endParaRPr lang="en-US" altLang="zh-CN" sz="2000" dirty="0" smtClean="0">
              <a:latin typeface="+mn-lt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388840" y="202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15616" y="4365104"/>
            <a:ext cx="1516310" cy="14401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CU</a:t>
            </a:r>
          </a:p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2Nx2N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2631926" y="2974660"/>
            <a:ext cx="2176226" cy="1678476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2631926" y="4935511"/>
            <a:ext cx="2701291" cy="29934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63" name="对象 6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60551486"/>
              </p:ext>
            </p:extLst>
          </p:nvPr>
        </p:nvGraphicFramePr>
        <p:xfrm>
          <a:off x="5361985" y="3682227"/>
          <a:ext cx="3070866" cy="280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Visio" r:id="rId3" imgW="2167856" imgH="1981521" progId="">
                  <p:embed/>
                </p:oleObj>
              </mc:Choice>
              <mc:Fallback>
                <p:oleObj name="Visio" r:id="rId3" imgW="2167856" imgH="1981521" progId="">
                  <p:embed/>
                  <p:pic>
                    <p:nvPicPr>
                      <p:cNvPr id="0" name="Picture 3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1985" y="3682227"/>
                        <a:ext cx="3070866" cy="2805913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E6DCAC"/>
                          </a:gs>
                          <a:gs pos="12000">
                            <a:srgbClr val="E6D78A"/>
                          </a:gs>
                          <a:gs pos="30000">
                            <a:srgbClr val="C7AC4C"/>
                          </a:gs>
                          <a:gs pos="45000">
                            <a:srgbClr val="E6D78A"/>
                          </a:gs>
                          <a:gs pos="77000">
                            <a:srgbClr val="C7AC4C"/>
                          </a:gs>
                          <a:gs pos="100000">
                            <a:srgbClr val="E6DCAC"/>
                          </a:gs>
                        </a:gsLst>
                        <a:lin ang="5400000"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" name="TextBox 3072"/>
          <p:cNvSpPr txBox="1"/>
          <p:nvPr/>
        </p:nvSpPr>
        <p:spPr>
          <a:xfrm>
            <a:off x="7265981" y="384525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e.g. N=32</a:t>
            </a:r>
            <a:endParaRPr lang="zh-CN" altLang="en-US" sz="1400" dirty="0"/>
          </a:p>
        </p:txBody>
      </p:sp>
      <p:sp>
        <p:nvSpPr>
          <p:cNvPr id="3075" name="TextBox 3074"/>
          <p:cNvSpPr txBox="1"/>
          <p:nvPr/>
        </p:nvSpPr>
        <p:spPr>
          <a:xfrm>
            <a:off x="3491880" y="3999144"/>
            <a:ext cx="613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PU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658095" y="5142383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364" name="Picture 29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37" y="1268760"/>
            <a:ext cx="37338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37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566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073" grpId="0"/>
      <p:bldP spid="3075" grpId="0"/>
      <p:bldP spid="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AVS2</a:t>
            </a:r>
            <a:r>
              <a:rPr lang="en-US" altLang="zh-CN" dirty="0"/>
              <a:t>—</a:t>
            </a:r>
            <a:r>
              <a:rPr lang="en-US" altLang="en-US" dirty="0" smtClean="0"/>
              <a:t>块</a:t>
            </a:r>
            <a:r>
              <a:rPr lang="zh-CN" altLang="en-US" dirty="0"/>
              <a:t>划分结构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4525963"/>
          </a:xfrm>
        </p:spPr>
        <p:txBody>
          <a:bodyPr/>
          <a:lstStyle/>
          <a:p>
            <a:r>
              <a:rPr lang="zh-CN" altLang="en-US" sz="2800" dirty="0" smtClean="0"/>
              <a:t>灵活的划分方式更适合表示变化的图像内容</a:t>
            </a:r>
            <a:endParaRPr lang="zh-CN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032" y="1700808"/>
            <a:ext cx="3281362" cy="34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625" y="2708920"/>
            <a:ext cx="2088232" cy="2399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38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15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AVS2</a:t>
            </a:r>
            <a:r>
              <a:rPr lang="en-US" altLang="zh-CN" dirty="0"/>
              <a:t>—</a:t>
            </a:r>
            <a:r>
              <a:rPr lang="zh-CN" altLang="en-US" dirty="0" smtClean="0"/>
              <a:t>帧内预测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n-lt"/>
              </a:rPr>
              <a:t>33</a:t>
            </a:r>
            <a:r>
              <a:rPr lang="en-US" altLang="en-US" sz="2400" dirty="0" smtClean="0">
                <a:latin typeface="+mn-lt"/>
              </a:rPr>
              <a:t>种预测模式</a:t>
            </a:r>
            <a:endParaRPr lang="en-US" altLang="zh-CN" sz="2400" dirty="0" smtClean="0">
              <a:latin typeface="+mn-lt"/>
            </a:endParaRPr>
          </a:p>
          <a:p>
            <a:pPr lvl="1"/>
            <a:r>
              <a:rPr lang="en-US" altLang="zh-CN" sz="2200" dirty="0" smtClean="0">
                <a:latin typeface="+mn-lt"/>
              </a:rPr>
              <a:t>DC</a:t>
            </a:r>
          </a:p>
          <a:p>
            <a:pPr lvl="1"/>
            <a:r>
              <a:rPr lang="en-US" altLang="zh-CN" sz="2200" dirty="0" smtClean="0">
                <a:latin typeface="+mn-lt"/>
              </a:rPr>
              <a:t>Planar</a:t>
            </a:r>
          </a:p>
          <a:p>
            <a:pPr lvl="1"/>
            <a:r>
              <a:rPr lang="en-US" altLang="zh-CN" sz="2200" dirty="0" smtClean="0">
                <a:latin typeface="+mn-lt"/>
              </a:rPr>
              <a:t>Bilinear</a:t>
            </a:r>
          </a:p>
          <a:p>
            <a:pPr lvl="1"/>
            <a:r>
              <a:rPr lang="en-US" altLang="zh-CN" sz="2200" dirty="0" smtClean="0">
                <a:latin typeface="+mn-lt"/>
              </a:rPr>
              <a:t>30</a:t>
            </a:r>
            <a:r>
              <a:rPr lang="en-US" altLang="en-US" sz="2200" dirty="0" smtClean="0">
                <a:latin typeface="+mn-lt"/>
              </a:rPr>
              <a:t>种预测方向</a:t>
            </a:r>
            <a:endParaRPr lang="en-US" altLang="zh-CN" sz="2400" dirty="0" smtClean="0">
              <a:latin typeface="+mn-lt"/>
            </a:endParaRPr>
          </a:p>
          <a:p>
            <a:r>
              <a:rPr lang="zh-CN" altLang="en-US" dirty="0" smtClean="0">
                <a:latin typeface="+mn-lt"/>
              </a:rPr>
              <a:t>1</a:t>
            </a:r>
            <a:r>
              <a:rPr lang="en-US" altLang="zh-CN" dirty="0" smtClean="0">
                <a:latin typeface="+mn-lt"/>
              </a:rPr>
              <a:t>/32</a:t>
            </a:r>
            <a:r>
              <a:rPr lang="zh-CN" altLang="en-US" dirty="0" smtClean="0">
                <a:latin typeface="+mn-lt"/>
              </a:rPr>
              <a:t>精度子像素插值</a:t>
            </a:r>
            <a:endParaRPr lang="en-US" altLang="zh-CN" dirty="0" smtClean="0">
              <a:latin typeface="+mn-lt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1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0859" y="980728"/>
            <a:ext cx="3944607" cy="3402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Group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823952"/>
              </p:ext>
            </p:extLst>
          </p:nvPr>
        </p:nvGraphicFramePr>
        <p:xfrm>
          <a:off x="755576" y="4209256"/>
          <a:ext cx="6336754" cy="914399"/>
        </p:xfrm>
        <a:graphic>
          <a:graphicData uri="http://schemas.openxmlformats.org/drawingml/2006/table">
            <a:tbl>
              <a:tblPr/>
              <a:tblGrid>
                <a:gridCol w="1666408"/>
                <a:gridCol w="1664940"/>
                <a:gridCol w="1532801"/>
                <a:gridCol w="1472605"/>
              </a:tblGrid>
              <a:tr h="240182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4-tap filter for 1/32  pixels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40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h(-1)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h(0)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h(1)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h(2)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</a:tr>
              <a:tr h="240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[32-K]/128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[64-K]/128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[32+K]/128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K/128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109629"/>
              </p:ext>
            </p:extLst>
          </p:nvPr>
        </p:nvGraphicFramePr>
        <p:xfrm>
          <a:off x="1016000" y="5108434"/>
          <a:ext cx="23320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公式" r:id="rId4" imgW="1409356" imgH="431570" progId="Equation.3">
                  <p:embed/>
                </p:oleObj>
              </mc:Choice>
              <mc:Fallback>
                <p:oleObj name="公式" r:id="rId4" imgW="1409356" imgH="431570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5108434"/>
                        <a:ext cx="2332038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1258888" y="5123656"/>
            <a:ext cx="6264275" cy="1354932"/>
            <a:chOff x="1258888" y="4940300"/>
            <a:chExt cx="6264275" cy="1538288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888" y="5516563"/>
              <a:ext cx="6264275" cy="388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圆角矩形标注 15"/>
            <p:cNvSpPr>
              <a:spLocks noChangeArrowheads="1"/>
            </p:cNvSpPr>
            <p:nvPr/>
          </p:nvSpPr>
          <p:spPr bwMode="auto">
            <a:xfrm>
              <a:off x="3348038" y="6092825"/>
              <a:ext cx="865187" cy="385763"/>
            </a:xfrm>
            <a:prstGeom prst="wedgeRoundRectCallout">
              <a:avLst>
                <a:gd name="adj1" fmla="val -74588"/>
                <a:gd name="adj2" fmla="val -103088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0" dirty="0">
                  <a:solidFill>
                    <a:schemeClr val="dk1"/>
                  </a:solidFill>
                  <a:latin typeface="+mn-lt"/>
                  <a:ea typeface="+mn-ea"/>
                </a:rPr>
                <a:t>Integer pixel</a:t>
              </a:r>
              <a:endParaRPr lang="zh-CN" altLang="en-US" sz="1200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流程图: 决策 16"/>
            <p:cNvSpPr/>
            <p:nvPr/>
          </p:nvSpPr>
          <p:spPr>
            <a:xfrm>
              <a:off x="4211638" y="5588000"/>
              <a:ext cx="228600" cy="306388"/>
            </a:xfrm>
            <a:prstGeom prst="flowChartDecisi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0"/>
            </a:p>
          </p:txBody>
        </p:sp>
        <p:sp>
          <p:nvSpPr>
            <p:cNvPr id="18" name="圆角矩形标注 17"/>
            <p:cNvSpPr>
              <a:spLocks noChangeArrowheads="1"/>
            </p:cNvSpPr>
            <p:nvPr/>
          </p:nvSpPr>
          <p:spPr bwMode="auto">
            <a:xfrm>
              <a:off x="5003800" y="6092825"/>
              <a:ext cx="804863" cy="349250"/>
            </a:xfrm>
            <a:prstGeom prst="wedgeRoundRectCallout">
              <a:avLst>
                <a:gd name="adj1" fmla="val -129486"/>
                <a:gd name="adj2" fmla="val -103181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200" b="0">
                  <a:solidFill>
                    <a:srgbClr val="000000"/>
                  </a:solidFill>
                </a:rPr>
                <a:t>1/32 pixel</a:t>
              </a:r>
              <a:endParaRPr lang="zh-CN" altLang="en-US" sz="1200" b="0">
                <a:solidFill>
                  <a:srgbClr val="000000"/>
                </a:solidFill>
              </a:endParaRPr>
            </a:p>
          </p:txBody>
        </p:sp>
        <p:sp>
          <p:nvSpPr>
            <p:cNvPr id="19" name="AutoShape 114"/>
            <p:cNvSpPr>
              <a:spLocks/>
            </p:cNvSpPr>
            <p:nvPr/>
          </p:nvSpPr>
          <p:spPr bwMode="auto">
            <a:xfrm rot="5400000">
              <a:off x="4032250" y="5191125"/>
              <a:ext cx="358775" cy="288925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116"/>
            <p:cNvSpPr txBox="1">
              <a:spLocks noChangeArrowheads="1"/>
            </p:cNvSpPr>
            <p:nvPr/>
          </p:nvSpPr>
          <p:spPr bwMode="auto">
            <a:xfrm>
              <a:off x="4067175" y="4940300"/>
              <a:ext cx="3603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K</a:t>
              </a:r>
            </a:p>
          </p:txBody>
        </p:sp>
      </p:grpSp>
      <p:sp>
        <p:nvSpPr>
          <p:cNvPr id="5" name="幻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39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7345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12D3-A169-46C8-A6FC-DF8B2A99A25C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72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视频编码技术研究</a:t>
            </a:r>
            <a:r>
              <a:rPr lang="en-US" altLang="zh-CN" dirty="0" smtClean="0"/>
              <a:t>60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137108"/>
              </p:ext>
            </p:extLst>
          </p:nvPr>
        </p:nvGraphicFramePr>
        <p:xfrm>
          <a:off x="190662" y="2016288"/>
          <a:ext cx="8679536" cy="36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图片" r:id="rId5" imgW="5128920" imgH="2121120" progId="Word.Picture.8">
                  <p:embed/>
                </p:oleObj>
              </mc:Choice>
              <mc:Fallback>
                <p:oleObj name="图片" r:id="rId5" imgW="5128920" imgH="2121120" progId="Word.Picture.8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62" y="2016288"/>
                        <a:ext cx="8679536" cy="36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368479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AVS2</a:t>
            </a:r>
            <a:r>
              <a:rPr lang="en-US" altLang="zh-CN" dirty="0"/>
              <a:t>—</a:t>
            </a:r>
            <a:r>
              <a:rPr lang="zh-CN" altLang="en-US" dirty="0" smtClean="0"/>
              <a:t>帧内预测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52596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DC</a:t>
            </a:r>
            <a:r>
              <a:rPr lang="zh-CN" altLang="en-US" dirty="0" smtClean="0"/>
              <a:t>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较适于平坦区域的预测</a:t>
            </a:r>
            <a:r>
              <a:rPr lang="en-US" altLang="zh-CN" dirty="0" smtClean="0"/>
              <a:t> </a:t>
            </a:r>
            <a:endParaRPr lang="en-US" altLang="zh-CN" sz="2800" dirty="0"/>
          </a:p>
          <a:p>
            <a:endParaRPr lang="en-US" altLang="zh-CN" dirty="0" smtClean="0"/>
          </a:p>
          <a:p>
            <a:r>
              <a:rPr lang="en-US" altLang="zh-CN" dirty="0" smtClean="0"/>
              <a:t>Planar</a:t>
            </a:r>
            <a:r>
              <a:rPr lang="zh-CN" altLang="en-US" dirty="0" smtClean="0"/>
              <a:t>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根据周围像素生成一个平滑的曲面，边界区域也能有较好的预测效果</a:t>
            </a:r>
            <a:endParaRPr lang="en-US" altLang="zh-CN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638007"/>
              </p:ext>
            </p:extLst>
          </p:nvPr>
        </p:nvGraphicFramePr>
        <p:xfrm>
          <a:off x="5940152" y="3879907"/>
          <a:ext cx="2616324" cy="2387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Visio" r:id="rId3" imgW="4321080" imgH="3946439" progId="">
                  <p:embed/>
                </p:oleObj>
              </mc:Choice>
              <mc:Fallback>
                <p:oleObj name="Visio" r:id="rId3" imgW="4321080" imgH="3946439" progId="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3879907"/>
                        <a:ext cx="2616324" cy="238791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648419"/>
              </p:ext>
            </p:extLst>
          </p:nvPr>
        </p:nvGraphicFramePr>
        <p:xfrm>
          <a:off x="5940152" y="1268760"/>
          <a:ext cx="2640707" cy="24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Visio" r:id="rId5" imgW="4287349" imgH="3978605" progId="">
                  <p:embed/>
                </p:oleObj>
              </mc:Choice>
              <mc:Fallback>
                <p:oleObj name="Visio" r:id="rId5" imgW="4287349" imgH="3978605" progId="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268760"/>
                        <a:ext cx="2640707" cy="244826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660232" y="306896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DC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35501" y="558924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Planar</a:t>
            </a:r>
            <a:endParaRPr lang="zh-CN" altLang="en-US" dirty="0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40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2990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zh-CN" altLang="en-US" sz="2400" dirty="0" smtClean="0"/>
              <a:t>帧内预测与变换</a:t>
            </a:r>
            <a:r>
              <a:rPr lang="en-US" altLang="zh-CN" sz="2400" dirty="0" smtClean="0"/>
              <a:t>(AVS2)</a:t>
            </a:r>
            <a:endParaRPr lang="zh-CN" altLang="en-US" sz="24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AVS2</a:t>
            </a:r>
            <a:r>
              <a:rPr lang="zh-CN" altLang="en-US" dirty="0"/>
              <a:t>帧内预测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359643"/>
              </p:ext>
            </p:extLst>
          </p:nvPr>
        </p:nvGraphicFramePr>
        <p:xfrm>
          <a:off x="179512" y="1844824"/>
          <a:ext cx="8472256" cy="443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r:id="rId3" imgW="8854093" imgH="4634064" progId="">
                  <p:embed/>
                </p:oleObj>
              </mc:Choice>
              <mc:Fallback>
                <p:oleObj r:id="rId3" imgW="8854093" imgH="4634064" progId="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844824"/>
                        <a:ext cx="8472256" cy="4437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41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5708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AVS2—</a:t>
            </a:r>
            <a:r>
              <a:rPr lang="zh-CN" altLang="en-US" dirty="0"/>
              <a:t>帧间预测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帧间预测模式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对称预测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非对称预测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直接模式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跳过模式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42</a:t>
            </a:fld>
            <a:r>
              <a:rPr lang="en-US" altLang="zh-CN" smtClean="0"/>
              <a:t> </a:t>
            </a:r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1828800"/>
            <a:ext cx="5153119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40072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AVS2—</a:t>
            </a:r>
            <a:r>
              <a:rPr lang="zh-CN" altLang="en-US" dirty="0" smtClean="0"/>
              <a:t>帧间预测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sz="2400" dirty="0"/>
              <a:t>双向预测</a:t>
            </a:r>
            <a:r>
              <a:rPr lang="en-US" altLang="zh-CN" sz="2400" dirty="0"/>
              <a:t>B</a:t>
            </a:r>
            <a:r>
              <a:rPr lang="zh-CN" altLang="en-US" sz="2400" dirty="0"/>
              <a:t>帧</a:t>
            </a:r>
            <a:endParaRPr lang="en-US" altLang="zh-CN" sz="2400" dirty="0"/>
          </a:p>
          <a:p>
            <a:pPr lvl="1"/>
            <a:r>
              <a:rPr lang="zh-CN" altLang="en-US" sz="2000" dirty="0"/>
              <a:t>前向、后向、对称、双向预测模式</a:t>
            </a:r>
          </a:p>
          <a:p>
            <a:r>
              <a:rPr lang="zh-CN" altLang="en-US" sz="2400" dirty="0" smtClean="0"/>
              <a:t>一般化双向预测</a:t>
            </a:r>
            <a:r>
              <a:rPr lang="en-US" altLang="zh-CN" sz="2400" dirty="0" smtClean="0"/>
              <a:t>(F</a:t>
            </a:r>
            <a:r>
              <a:rPr lang="zh-CN" altLang="en-US" sz="2400" dirty="0" smtClean="0"/>
              <a:t>帧</a:t>
            </a:r>
            <a:r>
              <a:rPr lang="en-US" altLang="zh-CN" sz="2400" dirty="0" smtClean="0"/>
              <a:t>)</a:t>
            </a:r>
          </a:p>
          <a:p>
            <a:pPr lvl="1"/>
            <a:r>
              <a:rPr lang="zh-CN" altLang="en-US" sz="2000" dirty="0" smtClean="0"/>
              <a:t>两个帧间预测块来自同一时域方向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预测精度进一步提高</a:t>
            </a:r>
            <a:r>
              <a:rPr lang="en-US" altLang="zh-CN" sz="2000" dirty="0" smtClean="0"/>
              <a:t> </a:t>
            </a:r>
          </a:p>
          <a:p>
            <a:r>
              <a:rPr lang="zh-CN" altLang="en-US" sz="2400" dirty="0" smtClean="0"/>
              <a:t>方向性多假设预测</a:t>
            </a:r>
            <a:endParaRPr lang="en-US" altLang="zh-CN" sz="24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87146"/>
              </p:ext>
            </p:extLst>
          </p:nvPr>
        </p:nvGraphicFramePr>
        <p:xfrm>
          <a:off x="304800" y="3810000"/>
          <a:ext cx="4267200" cy="2308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Visio" r:id="rId3" imgW="4643336" imgH="2510287" progId="">
                  <p:embed/>
                </p:oleObj>
              </mc:Choice>
              <mc:Fallback>
                <p:oleObj name="Visio" r:id="rId3" imgW="4643336" imgH="2510287" progId="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810000"/>
                        <a:ext cx="4267200" cy="23084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7"/>
          <p:cNvGrpSpPr/>
          <p:nvPr/>
        </p:nvGrpSpPr>
        <p:grpSpPr>
          <a:xfrm>
            <a:off x="4876800" y="3810000"/>
            <a:ext cx="4038600" cy="2362200"/>
            <a:chOff x="1714480" y="3571876"/>
            <a:chExt cx="3448050" cy="2103609"/>
          </a:xfrm>
        </p:grpSpPr>
        <p:pic>
          <p:nvPicPr>
            <p:cNvPr id="7" name="Picture 1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480" y="3571876"/>
              <a:ext cx="3448050" cy="1800225"/>
            </a:xfrm>
            <a:prstGeom prst="rect">
              <a:avLst/>
            </a:prstGeom>
            <a:noFill/>
          </p:spPr>
        </p:pic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2143108" y="5429264"/>
              <a:ext cx="23920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Malgun Gothic"/>
                  <a:cs typeface="Times New Roman" pitchFamily="18" charset="0"/>
                </a:rPr>
                <a:t>Directional mode and distance for DMH</a:t>
              </a:r>
              <a:endPara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43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508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AVS2—</a:t>
            </a:r>
            <a:r>
              <a:rPr lang="zh-CN" altLang="en-US" dirty="0"/>
              <a:t>帧间预测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/>
          <a:lstStyle/>
          <a:p>
            <a:r>
              <a:rPr kumimoji="1" lang="zh-CN" altLang="en-US" dirty="0" smtClean="0"/>
              <a:t>运动矢量预测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中值预测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渐进精度运动矢量预测：限制</a:t>
            </a:r>
            <a:r>
              <a:rPr kumimoji="1" lang="en-US" altLang="zh-CN" dirty="0" smtClean="0"/>
              <a:t>1</a:t>
            </a:r>
            <a:r>
              <a:rPr kumimoji="1" lang="en-US" altLang="en-US" dirty="0" smtClean="0"/>
              <a:t>/4像素MV预测范围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44</a:t>
            </a:fld>
            <a:r>
              <a:rPr lang="en-US" altLang="zh-CN" smtClean="0"/>
              <a:t> </a:t>
            </a:r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780" y="3281362"/>
            <a:ext cx="1821076" cy="29289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</p:pic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757018"/>
              </p:ext>
            </p:extLst>
          </p:nvPr>
        </p:nvGraphicFramePr>
        <p:xfrm>
          <a:off x="3124200" y="3352800"/>
          <a:ext cx="2400300" cy="243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Visio" r:id="rId4" imgW="6658631" imgH="6705420" progId="">
                  <p:embed/>
                </p:oleObj>
              </mc:Choice>
              <mc:Fallback>
                <p:oleObj name="Visio" r:id="rId4" imgW="6658631" imgH="6705420" progId="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352800"/>
                        <a:ext cx="2400300" cy="2430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087270"/>
              </p:ext>
            </p:extLst>
          </p:nvPr>
        </p:nvGraphicFramePr>
        <p:xfrm>
          <a:off x="5618144" y="3352800"/>
          <a:ext cx="24003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9" name="Visio" r:id="rId6" imgW="6658631" imgH="6705420" progId="">
                  <p:embed/>
                </p:oleObj>
              </mc:Choice>
              <mc:Fallback>
                <p:oleObj name="Visio" r:id="rId6" imgW="6658631" imgH="6705420" progId="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44" y="3352800"/>
                        <a:ext cx="2400300" cy="243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8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AVS2—</a:t>
            </a:r>
            <a:r>
              <a:rPr lang="zh-CN" altLang="en-US" dirty="0"/>
              <a:t>帧间预测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插值滤波器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DCT</a:t>
            </a:r>
            <a:r>
              <a:rPr lang="en-US" altLang="zh-CN" sz="2000" dirty="0"/>
              <a:t>-</a:t>
            </a:r>
            <a:r>
              <a:rPr lang="en-US" altLang="zh-CN" sz="2000" dirty="0" smtClean="0"/>
              <a:t>IF</a:t>
            </a:r>
            <a:r>
              <a:rPr lang="zh-CN" altLang="en-US" sz="2000" dirty="0" smtClean="0"/>
              <a:t>插值滤波器</a:t>
            </a:r>
            <a:endParaRPr lang="en-US" altLang="zh-CN" sz="2000" dirty="0" smtClean="0"/>
          </a:p>
          <a:p>
            <a:pPr lvl="2"/>
            <a:r>
              <a:rPr lang="en-US" altLang="zh-CN" sz="1800" dirty="0" smtClean="0"/>
              <a:t>8-tap filter for ½ </a:t>
            </a:r>
            <a:r>
              <a:rPr lang="en-US" altLang="zh-CN" sz="1800" dirty="0" err="1" smtClean="0"/>
              <a:t>luma</a:t>
            </a:r>
            <a:r>
              <a:rPr lang="en-US" altLang="zh-CN" sz="1800" dirty="0" smtClean="0"/>
              <a:t> pixels</a:t>
            </a:r>
          </a:p>
          <a:p>
            <a:pPr lvl="2"/>
            <a:r>
              <a:rPr lang="en-US" altLang="zh-CN" sz="1800" dirty="0" smtClean="0"/>
              <a:t>8</a:t>
            </a:r>
            <a:r>
              <a:rPr lang="en-US" altLang="zh-CN" sz="1800" dirty="0"/>
              <a:t>-tap filter for ¼ </a:t>
            </a:r>
            <a:r>
              <a:rPr lang="en-US" altLang="zh-CN" sz="1800" dirty="0" err="1"/>
              <a:t>luma</a:t>
            </a:r>
            <a:r>
              <a:rPr lang="en-US" altLang="zh-CN" sz="1800" dirty="0"/>
              <a:t> pixels</a:t>
            </a:r>
          </a:p>
          <a:p>
            <a:pPr lvl="1"/>
            <a:endParaRPr lang="en-US" altLang="zh-CN" sz="2400" dirty="0" smtClean="0"/>
          </a:p>
        </p:txBody>
      </p:sp>
      <p:graphicFrame>
        <p:nvGraphicFramePr>
          <p:cNvPr id="8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173944"/>
              </p:ext>
            </p:extLst>
          </p:nvPr>
        </p:nvGraphicFramePr>
        <p:xfrm>
          <a:off x="972733" y="4077072"/>
          <a:ext cx="6851650" cy="938214"/>
        </p:xfrm>
        <a:graphic>
          <a:graphicData uri="http://schemas.openxmlformats.org/drawingml/2006/table">
            <a:tbl>
              <a:tblPr/>
              <a:tblGrid>
                <a:gridCol w="857250"/>
                <a:gridCol w="855662"/>
                <a:gridCol w="857250"/>
                <a:gridCol w="855663"/>
                <a:gridCol w="857250"/>
                <a:gridCol w="855662"/>
                <a:gridCol w="839788"/>
                <a:gridCol w="873125"/>
              </a:tblGrid>
              <a:tr h="312738">
                <a:tc gridSpan="8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8-tap filter for 1/4 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luma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pixels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h(-3)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h(-2)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h(-1)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h(0)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h(1)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h(2)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h(3)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h(4)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-1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-10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-7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14112"/>
              </p:ext>
            </p:extLst>
          </p:nvPr>
        </p:nvGraphicFramePr>
        <p:xfrm>
          <a:off x="972733" y="3068960"/>
          <a:ext cx="6851650" cy="822960"/>
        </p:xfrm>
        <a:graphic>
          <a:graphicData uri="http://schemas.openxmlformats.org/drawingml/2006/table">
            <a:tbl>
              <a:tblPr/>
              <a:tblGrid>
                <a:gridCol w="857250"/>
                <a:gridCol w="855662"/>
                <a:gridCol w="857250"/>
                <a:gridCol w="855663"/>
                <a:gridCol w="857250"/>
                <a:gridCol w="855662"/>
                <a:gridCol w="839788"/>
                <a:gridCol w="873125"/>
              </a:tblGrid>
              <a:tr h="240027">
                <a:tc gridSpan="8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8-tap filter for 1/2 </a:t>
                      </a:r>
                      <a:r>
                        <a:rPr kumimoji="0" lang="en-US" altLang="zh-CN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luma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pixels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400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h(-3)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</a:t>
                      </a:r>
                      <a:r>
                        <a:rPr kumimoji="0" lang="en-US" altLang="zh-CN" sz="12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(-2)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h(-1)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h(0)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</a:t>
                      </a:r>
                      <a:r>
                        <a:rPr kumimoji="0" lang="en-US" altLang="zh-CN" sz="12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(1)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</a:t>
                      </a:r>
                      <a:r>
                        <a:rPr kumimoji="0" lang="en-US" altLang="zh-CN" sz="12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(2)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</a:t>
                      </a:r>
                      <a:r>
                        <a:rPr kumimoji="0" lang="en-US" altLang="zh-CN" sz="12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(3)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</a:t>
                      </a:r>
                      <a:r>
                        <a:rPr kumimoji="0" lang="en-US" altLang="zh-CN" sz="12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(4)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</a:tr>
              <a:tr h="2400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-1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-11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-11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组合 11"/>
          <p:cNvGrpSpPr/>
          <p:nvPr/>
        </p:nvGrpSpPr>
        <p:grpSpPr>
          <a:xfrm>
            <a:off x="971600" y="5229200"/>
            <a:ext cx="6264275" cy="936103"/>
            <a:chOff x="1259632" y="4725144"/>
            <a:chExt cx="6264275" cy="93610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725144"/>
              <a:ext cx="6264275" cy="388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圆角矩形标注 11"/>
            <p:cNvSpPr>
              <a:spLocks noChangeArrowheads="1"/>
            </p:cNvSpPr>
            <p:nvPr/>
          </p:nvSpPr>
          <p:spPr bwMode="auto">
            <a:xfrm>
              <a:off x="1691680" y="5301208"/>
              <a:ext cx="1081211" cy="360039"/>
            </a:xfrm>
            <a:prstGeom prst="wedgeRoundRectCallout">
              <a:avLst>
                <a:gd name="adj1" fmla="val -4055"/>
                <a:gd name="adj2" fmla="val -118312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0" dirty="0">
                  <a:solidFill>
                    <a:schemeClr val="dk1"/>
                  </a:solidFill>
                  <a:latin typeface="+mn-lt"/>
                  <a:ea typeface="+mn-ea"/>
                </a:rPr>
                <a:t>Integer pixel</a:t>
              </a:r>
              <a:endParaRPr lang="zh-CN" altLang="en-US" sz="1200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流程图: 决策 14"/>
            <p:cNvSpPr/>
            <p:nvPr/>
          </p:nvSpPr>
          <p:spPr>
            <a:xfrm>
              <a:off x="4355976" y="4797152"/>
              <a:ext cx="72008" cy="234380"/>
            </a:xfrm>
            <a:prstGeom prst="flowChartDecisi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0"/>
            </a:p>
          </p:txBody>
        </p:sp>
        <p:sp>
          <p:nvSpPr>
            <p:cNvPr id="14" name="圆角矩形标注 13"/>
            <p:cNvSpPr>
              <a:spLocks noChangeArrowheads="1"/>
            </p:cNvSpPr>
            <p:nvPr/>
          </p:nvSpPr>
          <p:spPr bwMode="auto">
            <a:xfrm>
              <a:off x="3131840" y="5301208"/>
              <a:ext cx="804863" cy="349250"/>
            </a:xfrm>
            <a:prstGeom prst="wedgeRoundRectCallout">
              <a:avLst>
                <a:gd name="adj1" fmla="val 83887"/>
                <a:gd name="adj2" fmla="val -136453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0" dirty="0">
                  <a:solidFill>
                    <a:schemeClr val="dk1"/>
                  </a:solidFill>
                  <a:latin typeface="+mn-lt"/>
                  <a:ea typeface="+mn-ea"/>
                </a:rPr>
                <a:t>1/4 pixel</a:t>
              </a:r>
              <a:endParaRPr lang="zh-CN" altLang="en-US" sz="1200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流程图: 决策 16"/>
            <p:cNvSpPr/>
            <p:nvPr/>
          </p:nvSpPr>
          <p:spPr>
            <a:xfrm>
              <a:off x="4211960" y="4797152"/>
              <a:ext cx="72008" cy="234380"/>
            </a:xfrm>
            <a:prstGeom prst="flowChartDecisi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0"/>
            </a:p>
          </p:txBody>
        </p:sp>
        <p:sp>
          <p:nvSpPr>
            <p:cNvPr id="16" name="流程图: 决策 17"/>
            <p:cNvSpPr/>
            <p:nvPr/>
          </p:nvSpPr>
          <p:spPr>
            <a:xfrm>
              <a:off x="4499992" y="4797152"/>
              <a:ext cx="72008" cy="234380"/>
            </a:xfrm>
            <a:prstGeom prst="flowChartDecisi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0"/>
            </a:p>
          </p:txBody>
        </p:sp>
        <p:sp>
          <p:nvSpPr>
            <p:cNvPr id="17" name="圆角矩形标注 16"/>
            <p:cNvSpPr>
              <a:spLocks noChangeArrowheads="1"/>
            </p:cNvSpPr>
            <p:nvPr/>
          </p:nvSpPr>
          <p:spPr bwMode="auto">
            <a:xfrm>
              <a:off x="3995936" y="5301208"/>
              <a:ext cx="804863" cy="349250"/>
            </a:xfrm>
            <a:prstGeom prst="wedgeRoundRectCallout">
              <a:avLst>
                <a:gd name="adj1" fmla="val -2268"/>
                <a:gd name="adj2" fmla="val -142998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0" dirty="0" smtClean="0">
                  <a:solidFill>
                    <a:schemeClr val="dk1"/>
                  </a:solidFill>
                  <a:latin typeface="+mn-lt"/>
                  <a:ea typeface="+mn-ea"/>
                </a:rPr>
                <a:t>1/2 </a:t>
              </a:r>
              <a:r>
                <a:rPr lang="en-US" altLang="zh-CN" sz="1200" b="0" dirty="0">
                  <a:solidFill>
                    <a:schemeClr val="dk1"/>
                  </a:solidFill>
                  <a:latin typeface="+mn-lt"/>
                  <a:ea typeface="+mn-ea"/>
                </a:rPr>
                <a:t>pixel</a:t>
              </a:r>
              <a:endParaRPr lang="zh-CN" altLang="en-US" sz="1200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圆角矩形标注 17"/>
            <p:cNvSpPr>
              <a:spLocks noChangeArrowheads="1"/>
            </p:cNvSpPr>
            <p:nvPr/>
          </p:nvSpPr>
          <p:spPr bwMode="auto">
            <a:xfrm>
              <a:off x="4932040" y="5301208"/>
              <a:ext cx="804863" cy="349250"/>
            </a:xfrm>
            <a:prstGeom prst="wedgeRoundRectCallout">
              <a:avLst>
                <a:gd name="adj1" fmla="val -91226"/>
                <a:gd name="adj2" fmla="val -125708"/>
                <a:gd name="adj3" fmla="val 16667"/>
              </a:avLst>
            </a:prstGeom>
            <a:solidFill>
              <a:schemeClr val="bg1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0" dirty="0" smtClean="0">
                  <a:solidFill>
                    <a:schemeClr val="dk1"/>
                  </a:solidFill>
                  <a:latin typeface="+mn-lt"/>
                  <a:ea typeface="+mn-ea"/>
                </a:rPr>
                <a:t>3/4 </a:t>
              </a:r>
              <a:r>
                <a:rPr lang="en-US" altLang="zh-CN" sz="1200" b="0" dirty="0">
                  <a:solidFill>
                    <a:schemeClr val="dk1"/>
                  </a:solidFill>
                  <a:latin typeface="+mn-lt"/>
                  <a:ea typeface="+mn-ea"/>
                </a:rPr>
                <a:t>pixel</a:t>
              </a:r>
              <a:endParaRPr lang="zh-CN" altLang="en-US" sz="1200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45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6869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1485" y="4054747"/>
            <a:ext cx="4460875" cy="26146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AVS2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sz="2800" dirty="0" smtClean="0"/>
              <a:t>变换大小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2Nx2N, </a:t>
            </a:r>
            <a:r>
              <a:rPr lang="en-US" altLang="zh-CN" sz="2400" dirty="0" err="1" smtClean="0"/>
              <a:t>NxN</a:t>
            </a:r>
            <a:r>
              <a:rPr lang="en-US" altLang="zh-CN" sz="2400" dirty="0" smtClean="0"/>
              <a:t>, NSQT</a:t>
            </a:r>
            <a:r>
              <a:rPr lang="en-US" altLang="en-US" sz="2400" dirty="0" smtClean="0"/>
              <a:t>(Non Square Quad Tree)</a:t>
            </a:r>
            <a:endParaRPr lang="en-US" altLang="zh-CN" sz="1600" dirty="0" smtClean="0"/>
          </a:p>
          <a:p>
            <a:r>
              <a:rPr lang="zh-CN" altLang="en-US" sz="2800" dirty="0" smtClean="0"/>
              <a:t>变换核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整数</a:t>
            </a:r>
            <a:r>
              <a:rPr lang="en-US" altLang="zh-CN" sz="2400" dirty="0" smtClean="0"/>
              <a:t>DCT</a:t>
            </a:r>
          </a:p>
          <a:p>
            <a:pPr lvl="1"/>
            <a:r>
              <a:rPr lang="en-US" altLang="zh-CN" sz="2400" dirty="0" smtClean="0"/>
              <a:t>LOT(Lapped Orthogonal Transform)</a:t>
            </a:r>
          </a:p>
          <a:p>
            <a:pPr lvl="2"/>
            <a:r>
              <a:rPr lang="en-US" altLang="zh-CN" sz="2000" dirty="0" smtClean="0"/>
              <a:t>64 wavelet + 32DCT for 64x64 transform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46</a:t>
            </a:fld>
            <a:r>
              <a:rPr lang="en-US" altLang="zh-CN" smtClean="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7624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AVS2—</a:t>
            </a:r>
            <a:r>
              <a:rPr lang="zh-CN" altLang="en-US" dirty="0"/>
              <a:t>熵编码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341438"/>
            <a:ext cx="8100900" cy="4967287"/>
          </a:xfrm>
        </p:spPr>
        <p:txBody>
          <a:bodyPr/>
          <a:lstStyle/>
          <a:p>
            <a:r>
              <a:rPr kumimoji="1" lang="zh-CN" altLang="en-US" dirty="0" smtClean="0"/>
              <a:t>系数扫描</a:t>
            </a:r>
            <a:endParaRPr kumimoji="1" lang="en-US" altLang="zh-CN" dirty="0" smtClean="0"/>
          </a:p>
          <a:p>
            <a:pPr lvl="1"/>
            <a:r>
              <a:rPr kumimoji="1" lang="zh-CN" altLang="en-US" sz="2400" dirty="0" smtClean="0"/>
              <a:t>分层扫描：变换块</a:t>
            </a:r>
            <a:r>
              <a:rPr kumimoji="1" lang="zh-CN" altLang="en-US" sz="2400" dirty="0">
                <a:sym typeface="Wingdings"/>
              </a:rPr>
              <a:t></a:t>
            </a:r>
            <a:r>
              <a:rPr kumimoji="1" lang="zh-CN" altLang="en-US" sz="2400" dirty="0" smtClean="0">
                <a:sym typeface="Wingdings"/>
              </a:rPr>
              <a:t>系数组</a:t>
            </a:r>
            <a:r>
              <a:rPr kumimoji="1" lang="en-US" altLang="zh-CN" sz="2400" dirty="0">
                <a:sym typeface="Wingdings"/>
              </a:rPr>
              <a:t>(</a:t>
            </a:r>
            <a:r>
              <a:rPr kumimoji="1" lang="en-US" altLang="zh-CN" sz="2400" dirty="0" smtClean="0">
                <a:sym typeface="Wingdings" pitchFamily="2" charset="2"/>
              </a:rPr>
              <a:t>Coefficient</a:t>
            </a:r>
            <a:r>
              <a:rPr kumimoji="1" lang="zh-CN" altLang="en-US" sz="2400" dirty="0" smtClean="0">
                <a:sym typeface="Wingdings" pitchFamily="2" charset="2"/>
              </a:rPr>
              <a:t> </a:t>
            </a:r>
            <a:r>
              <a:rPr kumimoji="1" lang="en-US" altLang="zh-CN" sz="2400" dirty="0" smtClean="0">
                <a:sym typeface="Wingdings" pitchFamily="2" charset="2"/>
              </a:rPr>
              <a:t>Group </a:t>
            </a:r>
            <a:r>
              <a:rPr kumimoji="1" lang="en-US" altLang="zh-CN" sz="2400" dirty="0">
                <a:sym typeface="Wingdings" pitchFamily="2" charset="2"/>
              </a:rPr>
              <a:t>,CG</a:t>
            </a:r>
            <a:r>
              <a:rPr kumimoji="1" lang="en-US" altLang="zh-CN" sz="2400" dirty="0" smtClean="0">
                <a:sym typeface="Wingdings" pitchFamily="2" charset="2"/>
              </a:rPr>
              <a:t>)</a:t>
            </a:r>
            <a:r>
              <a:rPr kumimoji="1" lang="zh-CN" altLang="en-US" sz="2400" dirty="0" smtClean="0">
                <a:sym typeface="Wingdings" pitchFamily="2" charset="2"/>
              </a:rPr>
              <a:t>系数</a:t>
            </a:r>
            <a:endParaRPr kumimoji="1" lang="en-US" altLang="zh-CN" sz="2400" dirty="0" smtClean="0">
              <a:sym typeface="Wingdings" pitchFamily="2" charset="2"/>
            </a:endParaRPr>
          </a:p>
          <a:p>
            <a:r>
              <a:rPr lang="zh-CN" altLang="en-US" sz="2400" dirty="0" smtClean="0"/>
              <a:t>算术编码引擎采用对数域概率</a:t>
            </a:r>
            <a:r>
              <a:rPr lang="zh-CN" altLang="en-US" sz="2400" dirty="0"/>
              <a:t>模型</a:t>
            </a:r>
            <a:endParaRPr lang="en-US" altLang="zh-CN" sz="2400" dirty="0"/>
          </a:p>
          <a:p>
            <a:pPr lvl="1"/>
            <a:r>
              <a:rPr lang="zh-CN" altLang="en-US" sz="2000" dirty="0"/>
              <a:t>不需要乘法，可以只用移位和加法来实现</a:t>
            </a:r>
            <a:r>
              <a:rPr lang="en-US" altLang="zh-CN" sz="2000" dirty="0"/>
              <a:t> </a:t>
            </a:r>
            <a:endParaRPr lang="en-US" altLang="zh-CN" dirty="0"/>
          </a:p>
          <a:p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47</a:t>
            </a:fld>
            <a:r>
              <a:rPr lang="en-US" altLang="zh-CN" smtClean="0"/>
              <a:t> </a:t>
            </a:r>
            <a:endParaRPr lang="en-US" altLang="zh-CN"/>
          </a:p>
        </p:txBody>
      </p:sp>
      <p:grpSp>
        <p:nvGrpSpPr>
          <p:cNvPr id="5" name="组合 3"/>
          <p:cNvGrpSpPr/>
          <p:nvPr/>
        </p:nvGrpSpPr>
        <p:grpSpPr>
          <a:xfrm>
            <a:off x="5976156" y="2708920"/>
            <a:ext cx="2916324" cy="2160240"/>
            <a:chOff x="4554853" y="1320498"/>
            <a:chExt cx="3789074" cy="2269708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853" y="1367046"/>
              <a:ext cx="2198828" cy="2223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圆角矩形标注 6"/>
            <p:cNvSpPr/>
            <p:nvPr/>
          </p:nvSpPr>
          <p:spPr>
            <a:xfrm>
              <a:off x="7004461" y="1320498"/>
              <a:ext cx="1339466" cy="1209866"/>
            </a:xfrm>
            <a:prstGeom prst="wedgeRoundRectCallout">
              <a:avLst>
                <a:gd name="adj1" fmla="val -92714"/>
                <a:gd name="adj2" fmla="val 60432"/>
                <a:gd name="adj3" fmla="val 16667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1340768"/>
              <a:ext cx="1019812" cy="11377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343400"/>
            <a:ext cx="2178809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55416"/>
              </p:ext>
            </p:extLst>
          </p:nvPr>
        </p:nvGraphicFramePr>
        <p:xfrm>
          <a:off x="3057873" y="5041984"/>
          <a:ext cx="58410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828"/>
                <a:gridCol w="310322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original domain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logarithm domain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aseline="-25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334217"/>
              </p:ext>
            </p:extLst>
          </p:nvPr>
        </p:nvGraphicFramePr>
        <p:xfrm>
          <a:off x="3345905" y="5349488"/>
          <a:ext cx="1080120" cy="292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2" name="Equation" r:id="rId6" imgW="748596" imgH="203261" progId="">
                  <p:embed/>
                </p:oleObj>
              </mc:Choice>
              <mc:Fallback>
                <p:oleObj name="Equation" r:id="rId6" imgW="748596" imgH="203261" progId="">
                  <p:embed/>
                  <p:pic>
                    <p:nvPicPr>
                      <p:cNvPr id="0" name="Picture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905" y="5349488"/>
                        <a:ext cx="1080120" cy="2929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89080"/>
              </p:ext>
            </p:extLst>
          </p:nvPr>
        </p:nvGraphicFramePr>
        <p:xfrm>
          <a:off x="3345905" y="5709528"/>
          <a:ext cx="432048" cy="32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3" name="Equation" r:id="rId8" imgW="304616" imgH="228600" progId="">
                  <p:embed/>
                </p:oleObj>
              </mc:Choice>
              <mc:Fallback>
                <p:oleObj name="Equation" r:id="rId8" imgW="304616" imgH="22860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905" y="5709528"/>
                        <a:ext cx="432048" cy="3240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198383"/>
              </p:ext>
            </p:extLst>
          </p:nvPr>
        </p:nvGraphicFramePr>
        <p:xfrm>
          <a:off x="6658273" y="5709528"/>
          <a:ext cx="928687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4" name="Equation" r:id="rId10" imgW="736370" imgH="228738" progId="">
                  <p:embed/>
                </p:oleObj>
              </mc:Choice>
              <mc:Fallback>
                <p:oleObj name="Equation" r:id="rId10" imgW="736370" imgH="228738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273" y="5709528"/>
                        <a:ext cx="928687" cy="28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964046"/>
              </p:ext>
            </p:extLst>
          </p:nvPr>
        </p:nvGraphicFramePr>
        <p:xfrm>
          <a:off x="6658273" y="5349488"/>
          <a:ext cx="792088" cy="290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5" name="Equation" r:id="rId12" imgW="621902" imgH="228600" progId="">
                  <p:embed/>
                </p:oleObj>
              </mc:Choice>
              <mc:Fallback>
                <p:oleObj name="Equation" r:id="rId12" imgW="621902" imgH="22860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273" y="5349488"/>
                        <a:ext cx="792088" cy="2909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538673"/>
              </p:ext>
            </p:extLst>
          </p:nvPr>
        </p:nvGraphicFramePr>
        <p:xfrm>
          <a:off x="3345905" y="6069568"/>
          <a:ext cx="1872208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6" name="Equation" r:id="rId14" imgW="1485418" imgH="228738" progId="">
                  <p:embed/>
                </p:oleObj>
              </mc:Choice>
              <mc:Fallback>
                <p:oleObj name="Equation" r:id="rId14" imgW="1485418" imgH="228738" progId="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905" y="6069568"/>
                        <a:ext cx="1872208" cy="2880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186845"/>
              </p:ext>
            </p:extLst>
          </p:nvPr>
        </p:nvGraphicFramePr>
        <p:xfrm>
          <a:off x="5938193" y="6069568"/>
          <a:ext cx="2768308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7" name="公式" r:id="rId16" imgW="2196434" imgH="228738" progId="Equation.3">
                  <p:embed/>
                </p:oleObj>
              </mc:Choice>
              <mc:Fallback>
                <p:oleObj name="公式" r:id="rId16" imgW="2196434" imgH="228738" progId="Equation.3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8193" y="6069568"/>
                        <a:ext cx="2768308" cy="2880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60929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AVS2—</a:t>
            </a:r>
            <a:r>
              <a:rPr lang="zh-CN" altLang="en-US" dirty="0" smtClean="0"/>
              <a:t>环路滤波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341438"/>
            <a:ext cx="4691062" cy="4967287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去块效应滤波</a:t>
            </a:r>
            <a:endParaRPr lang="en-US" altLang="zh-CN" sz="2800" dirty="0" smtClean="0"/>
          </a:p>
          <a:p>
            <a:pPr lvl="1" eaLnBrk="1" hangingPunct="1"/>
            <a:r>
              <a:rPr lang="zh-CN" altLang="en-US" sz="2400" dirty="0" smtClean="0"/>
              <a:t>在</a:t>
            </a:r>
            <a:r>
              <a:rPr lang="en-US" altLang="zh-CN" sz="2400" dirty="0" smtClean="0"/>
              <a:t>PU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TU</a:t>
            </a:r>
            <a:r>
              <a:rPr lang="zh-CN" altLang="en-US" sz="2400" dirty="0" smtClean="0"/>
              <a:t>边界进行滤波</a:t>
            </a:r>
            <a:endParaRPr lang="en-US" altLang="zh-CN" sz="2400" dirty="0" smtClean="0"/>
          </a:p>
          <a:p>
            <a:pPr eaLnBrk="1" hangingPunct="1"/>
            <a:r>
              <a:rPr lang="en-US" altLang="en-US" sz="2800" dirty="0" smtClean="0"/>
              <a:t>像素自适应偏移(Sample Adaptive Offset)</a:t>
            </a:r>
          </a:p>
          <a:p>
            <a:pPr lvl="1" eaLnBrk="1" hangingPunct="1"/>
            <a:r>
              <a:rPr lang="zh-CN" altLang="en-US" sz="2400" dirty="0" smtClean="0"/>
              <a:t>基于边缘的</a:t>
            </a:r>
            <a:r>
              <a:rPr lang="en-US" altLang="zh-CN" sz="2400" dirty="0" smtClean="0"/>
              <a:t>SAO</a:t>
            </a:r>
          </a:p>
          <a:p>
            <a:pPr lvl="1" eaLnBrk="1" hangingPunct="1"/>
            <a:r>
              <a:rPr lang="zh-CN" altLang="en-US" sz="2400" dirty="0" smtClean="0"/>
              <a:t>基于带式的</a:t>
            </a:r>
            <a:r>
              <a:rPr lang="en-US" altLang="zh-CN" sz="2400" dirty="0" smtClean="0"/>
              <a:t>SAO</a:t>
            </a: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86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464718"/>
              </p:ext>
            </p:extLst>
          </p:nvPr>
        </p:nvGraphicFramePr>
        <p:xfrm>
          <a:off x="5029200" y="1371600"/>
          <a:ext cx="3944875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Visio" r:id="rId4" imgW="3791353" imgH="2278636" progId="">
                  <p:embed/>
                </p:oleObj>
              </mc:Choice>
              <mc:Fallback>
                <p:oleObj name="Visio" r:id="rId4" imgW="3791353" imgH="2278636" progId="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371600"/>
                        <a:ext cx="3944875" cy="236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1" descr="C:\Users\ZhuXG\AppData\Roaming\Tencent\Users\531148481\QQ\WinTemp\RichOle\$H8AO4IN]T}6Q2V9%VH%KIC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851" y="4038600"/>
            <a:ext cx="3779912" cy="134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4114800"/>
            <a:ext cx="5010472" cy="131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组合 17"/>
          <p:cNvGrpSpPr/>
          <p:nvPr/>
        </p:nvGrpSpPr>
        <p:grpSpPr>
          <a:xfrm>
            <a:off x="838200" y="5579825"/>
            <a:ext cx="7874025" cy="1125775"/>
            <a:chOff x="967308" y="2795339"/>
            <a:chExt cx="8179811" cy="1493876"/>
          </a:xfrm>
        </p:grpSpPr>
        <p:sp>
          <p:nvSpPr>
            <p:cNvPr id="11" name="流程图: 过程 18"/>
            <p:cNvSpPr/>
            <p:nvPr/>
          </p:nvSpPr>
          <p:spPr>
            <a:xfrm>
              <a:off x="967308" y="2795339"/>
              <a:ext cx="7995080" cy="1493876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9"/>
            <p:cNvCxnSpPr/>
            <p:nvPr/>
          </p:nvCxnSpPr>
          <p:spPr>
            <a:xfrm>
              <a:off x="1126074" y="3713151"/>
              <a:ext cx="72580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20"/>
            <p:cNvCxnSpPr/>
            <p:nvPr/>
          </p:nvCxnSpPr>
          <p:spPr>
            <a:xfrm>
              <a:off x="1486114" y="2993071"/>
              <a:ext cx="0" cy="7200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21"/>
            <p:cNvCxnSpPr/>
            <p:nvPr/>
          </p:nvCxnSpPr>
          <p:spPr>
            <a:xfrm>
              <a:off x="2206194" y="2993071"/>
              <a:ext cx="0" cy="7200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22"/>
            <p:cNvCxnSpPr/>
            <p:nvPr/>
          </p:nvCxnSpPr>
          <p:spPr>
            <a:xfrm>
              <a:off x="2926274" y="2993071"/>
              <a:ext cx="0" cy="7200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23"/>
            <p:cNvCxnSpPr/>
            <p:nvPr/>
          </p:nvCxnSpPr>
          <p:spPr>
            <a:xfrm>
              <a:off x="3646354" y="2993071"/>
              <a:ext cx="0" cy="7200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24"/>
            <p:cNvCxnSpPr/>
            <p:nvPr/>
          </p:nvCxnSpPr>
          <p:spPr>
            <a:xfrm>
              <a:off x="4366434" y="2993071"/>
              <a:ext cx="0" cy="7200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25"/>
            <p:cNvCxnSpPr/>
            <p:nvPr/>
          </p:nvCxnSpPr>
          <p:spPr>
            <a:xfrm>
              <a:off x="5806594" y="2993071"/>
              <a:ext cx="0" cy="7200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26"/>
            <p:cNvSpPr txBox="1"/>
            <p:nvPr/>
          </p:nvSpPr>
          <p:spPr>
            <a:xfrm>
              <a:off x="1283945" y="3713151"/>
              <a:ext cx="7863174" cy="530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0           8	        16	     32	  40     </a:t>
              </a:r>
              <a:r>
                <a:rPr lang="en-US" altLang="zh-CN" sz="2000" b="1" dirty="0" smtClean="0"/>
                <a:t>……</a:t>
              </a:r>
              <a:r>
                <a:rPr lang="en-US" altLang="zh-CN" sz="1600" dirty="0" smtClean="0"/>
                <a:t>      240       248        sample value    </a:t>
              </a:r>
              <a:endParaRPr lang="zh-CN" altLang="en-US" sz="1600" dirty="0"/>
            </a:p>
          </p:txBody>
        </p:sp>
        <p:cxnSp>
          <p:nvCxnSpPr>
            <p:cNvPr id="20" name="直接连接符 27"/>
            <p:cNvCxnSpPr/>
            <p:nvPr/>
          </p:nvCxnSpPr>
          <p:spPr>
            <a:xfrm>
              <a:off x="6526674" y="2993071"/>
              <a:ext cx="0" cy="7200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8"/>
            <p:cNvSpPr txBox="1"/>
            <p:nvPr/>
          </p:nvSpPr>
          <p:spPr>
            <a:xfrm>
              <a:off x="4711724" y="299307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……</a:t>
              </a:r>
              <a:endParaRPr lang="zh-CN" altLang="en-US" sz="2400" b="1" dirty="0"/>
            </a:p>
          </p:txBody>
        </p:sp>
        <p:sp>
          <p:nvSpPr>
            <p:cNvPr id="22" name="TextBox 29"/>
            <p:cNvSpPr txBox="1"/>
            <p:nvPr/>
          </p:nvSpPr>
          <p:spPr>
            <a:xfrm>
              <a:off x="1486114" y="3174119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Band 0</a:t>
              </a:r>
              <a:endParaRPr lang="zh-CN" altLang="en-US" sz="1200" dirty="0"/>
            </a:p>
          </p:txBody>
        </p:sp>
        <p:sp>
          <p:nvSpPr>
            <p:cNvPr id="23" name="TextBox 30"/>
            <p:cNvSpPr txBox="1"/>
            <p:nvPr/>
          </p:nvSpPr>
          <p:spPr>
            <a:xfrm>
              <a:off x="2206194" y="317220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Band 1</a:t>
              </a:r>
              <a:endParaRPr lang="zh-CN" altLang="en-US" sz="1200" dirty="0"/>
            </a:p>
          </p:txBody>
        </p:sp>
        <p:sp>
          <p:nvSpPr>
            <p:cNvPr id="24" name="TextBox 31"/>
            <p:cNvSpPr txBox="1"/>
            <p:nvPr/>
          </p:nvSpPr>
          <p:spPr>
            <a:xfrm>
              <a:off x="2926274" y="3176032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Band 2</a:t>
              </a:r>
              <a:endParaRPr lang="zh-CN" altLang="en-US" sz="1200" dirty="0"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3646354" y="3174119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Band 3</a:t>
              </a:r>
              <a:endParaRPr lang="zh-CN" altLang="en-US" sz="1200" dirty="0"/>
            </a:p>
          </p:txBody>
        </p:sp>
        <p:sp>
          <p:nvSpPr>
            <p:cNvPr id="26" name="TextBox 33"/>
            <p:cNvSpPr txBox="1"/>
            <p:nvPr/>
          </p:nvSpPr>
          <p:spPr>
            <a:xfrm>
              <a:off x="5771339" y="3168009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Band 30</a:t>
              </a:r>
              <a:endParaRPr lang="zh-CN" altLang="en-US" sz="1200" dirty="0"/>
            </a:p>
          </p:txBody>
        </p:sp>
        <p:sp>
          <p:nvSpPr>
            <p:cNvPr id="27" name="TextBox 34"/>
            <p:cNvSpPr txBox="1"/>
            <p:nvPr/>
          </p:nvSpPr>
          <p:spPr>
            <a:xfrm>
              <a:off x="6526673" y="3163440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Band 31</a:t>
              </a:r>
              <a:endParaRPr lang="zh-CN" altLang="en-US" sz="1200" dirty="0"/>
            </a:p>
          </p:txBody>
        </p:sp>
      </p:grpSp>
      <p:sp>
        <p:nvSpPr>
          <p:cNvPr id="5" name="幻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781800" y="6400800"/>
            <a:ext cx="1905000" cy="457200"/>
          </a:xfrm>
        </p:spPr>
        <p:txBody>
          <a:bodyPr/>
          <a:lstStyle/>
          <a:p>
            <a:fld id="{5613C124-1F29-DA4D-96E3-C01C6DE14F54}" type="slidenum">
              <a:rPr lang="en-US" altLang="zh-CN" smtClean="0"/>
              <a:pPr/>
              <a:t>48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3915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3348372"/>
          </a:xfrm>
        </p:spPr>
        <p:txBody>
          <a:bodyPr/>
          <a:lstStyle/>
          <a:p>
            <a:r>
              <a:rPr lang="en-CA" altLang="zh-CN" sz="2400" dirty="0" smtClean="0"/>
              <a:t>AVS2 </a:t>
            </a:r>
            <a:r>
              <a:rPr lang="en-CA" altLang="zh-CN" sz="2400" dirty="0"/>
              <a:t>vs. </a:t>
            </a:r>
            <a:r>
              <a:rPr lang="en-CA" altLang="zh-CN" sz="2400" dirty="0" smtClean="0"/>
              <a:t>AVS1</a:t>
            </a:r>
            <a:endParaRPr lang="en-CA" altLang="zh-CN" sz="2400" dirty="0"/>
          </a:p>
          <a:p>
            <a:pPr lvl="1"/>
            <a:r>
              <a:rPr lang="en-US" altLang="zh-CN" sz="2000" dirty="0" smtClean="0"/>
              <a:t>(RM 5.0 </a:t>
            </a:r>
            <a:r>
              <a:rPr lang="en-US" altLang="zh-CN" sz="2000" dirty="0"/>
              <a:t>vs. </a:t>
            </a:r>
            <a:r>
              <a:rPr lang="en-US" altLang="zh-CN" sz="2000" dirty="0" smtClean="0"/>
              <a:t>GDM 4.0 )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r>
              <a:rPr lang="en-CA" altLang="zh-CN" sz="2800" dirty="0" smtClean="0"/>
              <a:t>AVS2 </a:t>
            </a:r>
            <a:r>
              <a:rPr lang="en-CA" altLang="zh-CN" sz="2800" dirty="0"/>
              <a:t>vs. </a:t>
            </a:r>
            <a:r>
              <a:rPr lang="en-CA" altLang="zh-CN" sz="2800" dirty="0" smtClean="0"/>
              <a:t>HEVC</a:t>
            </a:r>
            <a:endParaRPr lang="en-CA" altLang="zh-CN" dirty="0"/>
          </a:p>
          <a:p>
            <a:endParaRPr lang="en-US" altLang="zh-CN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519457"/>
              </p:ext>
            </p:extLst>
          </p:nvPr>
        </p:nvGraphicFramePr>
        <p:xfrm>
          <a:off x="1371600" y="2348880"/>
          <a:ext cx="5943599" cy="122314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524000"/>
                <a:gridCol w="1609877"/>
                <a:gridCol w="1404861"/>
                <a:gridCol w="1404861"/>
              </a:tblGrid>
              <a:tr h="441515"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zh-CN" sz="20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sz="1600" dirty="0">
                          <a:effectLst/>
                        </a:rPr>
                        <a:t>Y</a:t>
                      </a:r>
                      <a:endParaRPr lang="zh-CN" sz="16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sz="1600" dirty="0">
                          <a:effectLst/>
                        </a:rPr>
                        <a:t>U</a:t>
                      </a:r>
                      <a:endParaRPr lang="zh-CN" sz="16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sz="1600" dirty="0">
                          <a:effectLst/>
                        </a:rPr>
                        <a:t>V</a:t>
                      </a:r>
                      <a:endParaRPr lang="zh-CN" sz="16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93945"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zh-CN" sz="16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zh-CN" sz="16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zh-CN" sz="16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zh-CN" sz="16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3945">
                <a:tc>
                  <a:txBody>
                    <a:bodyPr/>
                    <a:lstStyle/>
                    <a:p>
                      <a:pPr marL="0" algn="just" defTabSz="914400" rtl="0" eaLnBrk="1" latinLnBrk="0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zh-CN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Access</a:t>
                      </a:r>
                      <a:endParaRPr lang="zh-CN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CA" sz="1600" b="1" dirty="0" smtClean="0">
                          <a:effectLst/>
                        </a:rPr>
                        <a:t>−54.9%</a:t>
                      </a:r>
                      <a:endParaRPr lang="zh-CN" sz="16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CA" sz="1600" b="1" dirty="0" smtClean="0">
                          <a:effectLst/>
                        </a:rPr>
                        <a:t>−50.6%</a:t>
                      </a:r>
                      <a:endParaRPr lang="zh-CN" sz="16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8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CA" sz="1600" b="1" dirty="0" smtClean="0">
                          <a:effectLst/>
                        </a:rPr>
                        <a:t>−49.3%</a:t>
                      </a:r>
                      <a:endParaRPr lang="zh-CN" sz="1600" b="1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AVS2—</a:t>
            </a:r>
            <a:r>
              <a:rPr lang="zh-CN" altLang="en-US" dirty="0" smtClean="0"/>
              <a:t>初步</a:t>
            </a:r>
            <a:r>
              <a:rPr lang="en-US" altLang="en-US" dirty="0" smtClean="0"/>
              <a:t>性能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457405"/>
              </p:ext>
            </p:extLst>
          </p:nvPr>
        </p:nvGraphicFramePr>
        <p:xfrm>
          <a:off x="304800" y="4365104"/>
          <a:ext cx="4095094" cy="2285999"/>
        </p:xfrm>
        <a:graphic>
          <a:graphicData uri="http://schemas.openxmlformats.org/drawingml/2006/table">
            <a:tbl>
              <a:tblPr/>
              <a:tblGrid>
                <a:gridCol w="990600"/>
                <a:gridCol w="1089108"/>
                <a:gridCol w="1007693"/>
                <a:gridCol w="1007693"/>
              </a:tblGrid>
              <a:tr h="209338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Random</a:t>
                      </a:r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altLang="zh-CN" sz="16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access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33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UHD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-9.0%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-17.7%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-19.6%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9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1080p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-5.7%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-13.4%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-11.8%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9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WVGA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-8.5%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-25.0%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-25.3%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9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WQVGA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-7.9%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-26.3%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-28.7%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9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720p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-9.8%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-7.0%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-9.4%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268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Overall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-8.0%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-17.9%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-19.0%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49</a:t>
            </a:fld>
            <a:r>
              <a:rPr lang="en-US" altLang="zh-CN" smtClean="0"/>
              <a:t> </a:t>
            </a:r>
            <a:endParaRPr lang="en-US" altLang="zh-CN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637301"/>
              </p:ext>
            </p:extLst>
          </p:nvPr>
        </p:nvGraphicFramePr>
        <p:xfrm>
          <a:off x="4572000" y="4572000"/>
          <a:ext cx="4343400" cy="2097022"/>
        </p:xfrm>
        <a:graphic>
          <a:graphicData uri="http://schemas.openxmlformats.org/drawingml/2006/table">
            <a:tbl>
              <a:tblPr/>
              <a:tblGrid>
                <a:gridCol w="1138110"/>
                <a:gridCol w="1068430"/>
                <a:gridCol w="1068430"/>
                <a:gridCol w="1068430"/>
              </a:tblGrid>
              <a:tr h="26822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All</a:t>
                      </a:r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altLang="zh-CN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intra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82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47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UHD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-2.4%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-5.1%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-4.9%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5847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1080p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-3.1%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-3.6%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-3.1%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5847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WVGA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-3.6%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-7.1%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-7.0%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5847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WQVGA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-4.2%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-7.4%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-8.1%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6822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720p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-3.2%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-0.4%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47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Overall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-3.3%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-4.5%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-4.6%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4354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>
                <a:ea typeface="黑体"/>
                <a:cs typeface="黑体"/>
              </a:rPr>
              <a:t>视频编码标准</a:t>
            </a:r>
            <a:r>
              <a:rPr kumimoji="0" lang="en-US" altLang="zh-CN" dirty="0" smtClean="0">
                <a:ea typeface="黑体"/>
                <a:cs typeface="黑体"/>
              </a:rPr>
              <a:t>30</a:t>
            </a:r>
            <a:r>
              <a:rPr kumimoji="0" lang="zh-CN" altLang="en-US" dirty="0" smtClean="0">
                <a:ea typeface="黑体"/>
                <a:cs typeface="黑体"/>
              </a:rPr>
              <a:t>年</a:t>
            </a:r>
            <a:r>
              <a:rPr kumimoji="0" lang="zh-CN" altLang="zh-CN" dirty="0">
                <a:ea typeface="黑体"/>
                <a:cs typeface="黑体"/>
              </a:rPr>
              <a:t>：</a:t>
            </a:r>
            <a:r>
              <a:rPr kumimoji="0" lang="zh-CN" altLang="en-US" dirty="0" smtClean="0">
                <a:ea typeface="黑体"/>
                <a:cs typeface="黑体"/>
              </a:rPr>
              <a:t>三代标准</a:t>
            </a:r>
            <a:endParaRPr kumimoji="1" lang="zh-CN" altLang="en-US" dirty="0"/>
          </a:p>
        </p:txBody>
      </p:sp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7862888" y="3069480"/>
            <a:ext cx="0" cy="3671888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5400092" y="3069480"/>
            <a:ext cx="0" cy="3671888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413172"/>
            <a:ext cx="829126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kumimoji="0" lang="en-US" altLang="zh-CN" sz="2400" dirty="0" smtClean="0">
                <a:latin typeface="Times New Roman"/>
                <a:ea typeface="黑体" charset="0"/>
                <a:cs typeface="Times New Roman"/>
              </a:rPr>
              <a:t>ISO/IEC </a:t>
            </a:r>
            <a:r>
              <a:rPr kumimoji="0" lang="zh-CN" altLang="en-US" sz="2400" dirty="0" smtClean="0">
                <a:latin typeface="Times New Roman"/>
                <a:ea typeface="黑体" charset="0"/>
                <a:cs typeface="Times New Roman"/>
              </a:rPr>
              <a:t>的</a:t>
            </a:r>
            <a:endParaRPr kumimoji="0" lang="en-US" altLang="zh-CN" sz="2400" dirty="0" smtClean="0">
              <a:latin typeface="Times New Roman"/>
              <a:ea typeface="黑体" charset="0"/>
              <a:cs typeface="Times New Roman"/>
            </a:endParaRPr>
          </a:p>
          <a:p>
            <a:pPr lvl="1"/>
            <a:r>
              <a:rPr kumimoji="0" lang="zh-CN" altLang="en-US" sz="2000" dirty="0" smtClean="0">
                <a:latin typeface="Times New Roman"/>
                <a:ea typeface="黑体" charset="0"/>
                <a:cs typeface="Times New Roman"/>
              </a:rPr>
              <a:t>视频压缩：</a:t>
            </a:r>
            <a:r>
              <a:rPr kumimoji="0" lang="en-US" altLang="zh-CN" sz="2000" dirty="0" smtClean="0">
                <a:latin typeface="Times New Roman"/>
                <a:ea typeface="黑体" charset="0"/>
                <a:cs typeface="Times New Roman"/>
              </a:rPr>
              <a:t>MPEG-1,2,4</a:t>
            </a:r>
            <a:r>
              <a:rPr kumimoji="0" lang="zh-CN" altLang="en-US" sz="2000" dirty="0" smtClean="0">
                <a:latin typeface="Times New Roman"/>
                <a:ea typeface="黑体" charset="0"/>
                <a:cs typeface="Times New Roman"/>
              </a:rPr>
              <a:t>,</a:t>
            </a:r>
            <a:r>
              <a:rPr kumimoji="0" lang="en-US" altLang="zh-CN" sz="2000" dirty="0" smtClean="0">
                <a:latin typeface="Times New Roman"/>
                <a:ea typeface="黑体" charset="0"/>
                <a:cs typeface="Times New Roman"/>
              </a:rPr>
              <a:t>AVC,</a:t>
            </a:r>
            <a:r>
              <a:rPr kumimoji="0" lang="zh-CN" altLang="en-US" sz="2000" dirty="0" smtClean="0">
                <a:latin typeface="Times New Roman"/>
                <a:ea typeface="黑体" charset="0"/>
                <a:cs typeface="Times New Roman"/>
              </a:rPr>
              <a:t> </a:t>
            </a:r>
            <a:r>
              <a:rPr kumimoji="0" lang="en-US" altLang="zh-CN" sz="2000" dirty="0" smtClean="0">
                <a:latin typeface="Times New Roman"/>
                <a:ea typeface="黑体" charset="0"/>
                <a:cs typeface="Times New Roman"/>
              </a:rPr>
              <a:t>HEVC</a:t>
            </a:r>
          </a:p>
          <a:p>
            <a:pPr lvl="1"/>
            <a:r>
              <a:rPr kumimoji="0" lang="zh-CN" altLang="en-US" sz="2000" dirty="0" smtClean="0">
                <a:latin typeface="Times New Roman"/>
                <a:ea typeface="黑体" charset="0"/>
                <a:cs typeface="Times New Roman"/>
              </a:rPr>
              <a:t>图像压缩：</a:t>
            </a:r>
            <a:r>
              <a:rPr kumimoji="0" lang="en-US" altLang="zh-CN" sz="2000" dirty="0" smtClean="0">
                <a:latin typeface="Times New Roman"/>
                <a:ea typeface="黑体" charset="0"/>
                <a:cs typeface="Times New Roman"/>
              </a:rPr>
              <a:t>JBIG1/2</a:t>
            </a:r>
            <a:r>
              <a:rPr kumimoji="0" lang="zh-CN" altLang="en-US" sz="2000" dirty="0" smtClean="0">
                <a:latin typeface="Times New Roman"/>
                <a:ea typeface="黑体" charset="0"/>
                <a:cs typeface="Times New Roman"/>
              </a:rPr>
              <a:t>, </a:t>
            </a:r>
            <a:r>
              <a:rPr kumimoji="0" lang="en-US" altLang="zh-CN" sz="2000" dirty="0" smtClean="0">
                <a:latin typeface="Times New Roman"/>
                <a:ea typeface="黑体" charset="0"/>
                <a:cs typeface="Times New Roman"/>
              </a:rPr>
              <a:t>JPEG,</a:t>
            </a:r>
            <a:r>
              <a:rPr kumimoji="0" lang="zh-CN" altLang="en-US" sz="2000" dirty="0" smtClean="0">
                <a:latin typeface="Times New Roman"/>
                <a:ea typeface="黑体" charset="0"/>
                <a:cs typeface="Times New Roman"/>
              </a:rPr>
              <a:t> </a:t>
            </a:r>
            <a:r>
              <a:rPr kumimoji="0" lang="en-US" altLang="zh-CN" sz="2000" dirty="0" smtClean="0">
                <a:latin typeface="Times New Roman"/>
                <a:ea typeface="黑体" charset="0"/>
                <a:cs typeface="Times New Roman"/>
              </a:rPr>
              <a:t>JPEG2000</a:t>
            </a:r>
          </a:p>
          <a:p>
            <a:r>
              <a:rPr kumimoji="0" lang="en-US" altLang="zh-CN" sz="2400" dirty="0" smtClean="0">
                <a:latin typeface="Times New Roman"/>
                <a:ea typeface="黑体" charset="0"/>
                <a:cs typeface="Times New Roman"/>
              </a:rPr>
              <a:t>ITU-T</a:t>
            </a:r>
            <a:r>
              <a:rPr kumimoji="0" lang="zh-CN" altLang="en-US" sz="2400" dirty="0" smtClean="0">
                <a:latin typeface="Times New Roman"/>
                <a:ea typeface="黑体" charset="0"/>
                <a:cs typeface="Times New Roman"/>
              </a:rPr>
              <a:t> </a:t>
            </a:r>
            <a:r>
              <a:rPr kumimoji="0" lang="en-US" altLang="zh-CN" sz="2400" dirty="0" smtClean="0">
                <a:latin typeface="Times New Roman"/>
                <a:ea typeface="黑体" charset="0"/>
                <a:cs typeface="Times New Roman"/>
              </a:rPr>
              <a:t>H.26X</a:t>
            </a:r>
            <a:r>
              <a:rPr kumimoji="0" lang="zh-CN" altLang="en-US" sz="2400" dirty="0" smtClean="0">
                <a:latin typeface="Times New Roman"/>
                <a:ea typeface="黑体" charset="0"/>
                <a:cs typeface="Times New Roman"/>
              </a:rPr>
              <a:t>视频压缩标准 </a:t>
            </a:r>
            <a:r>
              <a:rPr kumimoji="0" lang="en-US" altLang="zh-CN" sz="2400" dirty="0" smtClean="0">
                <a:latin typeface="Times New Roman"/>
                <a:ea typeface="黑体" charset="0"/>
                <a:cs typeface="Times New Roman"/>
              </a:rPr>
              <a:t>H.261, 2, 3, 3+,3++,4,5</a:t>
            </a:r>
            <a:endParaRPr kumimoji="0" lang="en-US" altLang="zh-CN" sz="2400" dirty="0">
              <a:latin typeface="Times New Roman"/>
              <a:ea typeface="黑体" charset="0"/>
              <a:cs typeface="Times New Roman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1212229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62888" y="3429843"/>
            <a:ext cx="1223962" cy="259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0" y="3421905"/>
            <a:ext cx="779145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118100" y="5988893"/>
            <a:ext cx="1728788" cy="503237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US" altLang="zh-CN" dirty="0">
                <a:latin typeface="Arial Black" pitchFamily="34" charset="0"/>
                <a:ea typeface="Gungsuh" pitchFamily="18" charset="-127"/>
              </a:rPr>
              <a:t>MPEG-China</a:t>
            </a:r>
            <a:endParaRPr lang="en-US" altLang="zh-CN" sz="4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846888" y="5988893"/>
            <a:ext cx="1158875" cy="503237"/>
          </a:xfrm>
          <a:prstGeom prst="homePlate">
            <a:avLst>
              <a:gd name="adj" fmla="val 57571"/>
            </a:avLst>
          </a:prstGeom>
          <a:solidFill>
            <a:srgbClr val="CC99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just">
              <a:defRPr/>
            </a:pPr>
            <a:r>
              <a:rPr lang="en-US" altLang="zh-CN" sz="2000" dirty="0">
                <a:latin typeface="Arial Black" pitchFamily="34" charset="0"/>
                <a:ea typeface="Gungsuh" pitchFamily="18" charset="-127"/>
              </a:rPr>
              <a:t>AVS1</a:t>
            </a:r>
            <a:endParaRPr lang="en-US" altLang="zh-CN" sz="44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478463" y="4364880"/>
            <a:ext cx="1655762" cy="504825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1400" b="1">
                <a:latin typeface="Times New Roman" pitchFamily="18" charset="0"/>
                <a:ea typeface="Gungsuh" pitchFamily="18" charset="-127"/>
              </a:rPr>
              <a:t>H.264 /</a:t>
            </a:r>
          </a:p>
          <a:p>
            <a:pPr algn="ctr">
              <a:defRPr/>
            </a:pPr>
            <a:r>
              <a:rPr lang="en-US" altLang="zh-CN" sz="1400" b="1">
                <a:latin typeface="Times New Roman" pitchFamily="18" charset="0"/>
                <a:ea typeface="Gungsuh" pitchFamily="18" charset="-127"/>
              </a:rPr>
              <a:t>MPEG-4 AVC</a:t>
            </a:r>
            <a:endParaRPr lang="en-US" altLang="zh-CN" sz="320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215517" y="5962299"/>
            <a:ext cx="1080120" cy="536857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zh-CN" altLang="en-US" sz="2400" dirty="0" smtClean="0">
                <a:latin typeface="Arial Black" charset="0"/>
                <a:ea typeface="Gungsuh" charset="0"/>
                <a:cs typeface="Gungsuh" charset="0"/>
              </a:rPr>
              <a:t>中国</a:t>
            </a:r>
            <a:endParaRPr lang="en-US" altLang="zh-CN" sz="2400" dirty="0">
              <a:latin typeface="Arial Black" charset="0"/>
              <a:ea typeface="Gungsuh" charset="0"/>
              <a:cs typeface="Gungsuh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7861300" y="4364880"/>
            <a:ext cx="1044575" cy="503238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US" altLang="zh-CN" sz="1400" dirty="0">
                <a:latin typeface="Arial Black" pitchFamily="34" charset="0"/>
                <a:ea typeface="Gungsuh" pitchFamily="18" charset="-127"/>
              </a:rPr>
              <a:t>HEVC</a:t>
            </a:r>
          </a:p>
          <a:p>
            <a:pPr algn="just">
              <a:defRPr/>
            </a:pPr>
            <a:r>
              <a:rPr lang="en-US" altLang="zh-CN" sz="1400" dirty="0">
                <a:latin typeface="Arial Black" pitchFamily="34" charset="0"/>
                <a:ea typeface="Gungsuh" pitchFamily="18" charset="-127"/>
              </a:rPr>
              <a:t>H.265</a:t>
            </a:r>
          </a:p>
          <a:p>
            <a:pPr algn="just">
              <a:defRPr/>
            </a:pPr>
            <a:endParaRPr lang="en-US" altLang="zh-CN" sz="32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7854950" y="5988893"/>
            <a:ext cx="1289050" cy="503237"/>
          </a:xfrm>
          <a:prstGeom prst="homePlate">
            <a:avLst>
              <a:gd name="adj" fmla="val 57571"/>
            </a:avLst>
          </a:prstGeom>
          <a:solidFill>
            <a:srgbClr val="CC99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just">
              <a:defRPr/>
            </a:pPr>
            <a:r>
              <a:rPr lang="en-US" altLang="zh-CN" sz="2000" dirty="0">
                <a:latin typeface="Arial Black" pitchFamily="34" charset="0"/>
                <a:ea typeface="Gungsuh" pitchFamily="18" charset="-127"/>
              </a:rPr>
              <a:t>AVS2</a:t>
            </a:r>
            <a:endParaRPr lang="en-US" altLang="zh-CN" sz="44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cxnSp>
        <p:nvCxnSpPr>
          <p:cNvPr id="20" name="直线连接符 19"/>
          <p:cNvCxnSpPr/>
          <p:nvPr/>
        </p:nvCxnSpPr>
        <p:spPr>
          <a:xfrm flipH="1">
            <a:off x="7573963" y="5650755"/>
            <a:ext cx="1331912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4"/>
          <p:cNvSpPr txBox="1">
            <a:spLocks noChangeArrowheads="1"/>
          </p:cNvSpPr>
          <p:nvPr/>
        </p:nvSpPr>
        <p:spPr bwMode="auto">
          <a:xfrm>
            <a:off x="7934325" y="5714255"/>
            <a:ext cx="1089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lang="en-US" altLang="zh-CN" sz="1400"/>
              <a:t>2010~2013</a:t>
            </a:r>
            <a:endParaRPr lang="zh-CN" altLang="en-US" sz="1400"/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295637" y="5985284"/>
            <a:ext cx="3816424" cy="503237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dirty="0" smtClean="0">
                <a:latin typeface="Arial Black" charset="0"/>
                <a:ea typeface="Gungsuh" charset="0"/>
                <a:cs typeface="Gungsuh" charset="0"/>
              </a:rPr>
              <a:t>被动采用国际标准</a:t>
            </a:r>
            <a:endParaRPr lang="en-US" altLang="zh-CN" sz="2400" dirty="0">
              <a:latin typeface="Arial Black" charset="0"/>
              <a:ea typeface="Gungsuh" charset="0"/>
              <a:cs typeface="Gungsuh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73232" y="30956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第一代标准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05480" y="31316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第二代标准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40636" y="31316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第三代标准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893485150"/>
      </p:ext>
    </p:extLst>
  </p:cSld>
  <p:clrMapOvr>
    <a:masterClrMapping/>
  </p:clrMapOvr>
  <p:transition xmlns:p14="http://schemas.microsoft.com/office/powerpoint/2010/main" advTm="25083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AVS2-</a:t>
            </a:r>
            <a:r>
              <a:rPr kumimoji="1" lang="zh-CN" altLang="en-US" dirty="0" smtClean="0"/>
              <a:t>性能对比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606347"/>
              </p:ext>
            </p:extLst>
          </p:nvPr>
        </p:nvGraphicFramePr>
        <p:xfrm>
          <a:off x="228600" y="2819400"/>
          <a:ext cx="4077326" cy="3087481"/>
        </p:xfrm>
        <a:graphic>
          <a:graphicData uri="http://schemas.openxmlformats.org/drawingml/2006/table">
            <a:tbl>
              <a:tblPr/>
              <a:tblGrid>
                <a:gridCol w="1295400"/>
                <a:gridCol w="990600"/>
                <a:gridCol w="914400"/>
                <a:gridCol w="876926"/>
              </a:tblGrid>
              <a:tr h="762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SD,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</a:t>
                      </a:r>
                    </a:p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41" marR="7541" marT="7541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41" marR="7541" marT="7541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41" marR="7541" marT="7541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41" marR="7541" marT="7541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Crossroad</a:t>
                      </a: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-46.9%</a:t>
                      </a: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-64.2%</a:t>
                      </a: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-61.8%</a:t>
                      </a: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Office</a:t>
                      </a: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-30.3%</a:t>
                      </a: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-42.9%</a:t>
                      </a: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-42.5%</a:t>
                      </a: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801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Overbridge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-69.6%</a:t>
                      </a: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-77.6%</a:t>
                      </a: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-75.4%</a:t>
                      </a:r>
                    </a:p>
                  </a:txBody>
                  <a:tcPr marL="7541" marR="7541" marT="754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C124-1F29-DA4D-96E3-C01C6DE14F54}" type="slidenum">
              <a:rPr lang="en-US" altLang="zh-CN" smtClean="0"/>
              <a:pPr/>
              <a:t>50</a:t>
            </a:fld>
            <a:r>
              <a:rPr lang="en-US" altLang="zh-CN" smtClean="0"/>
              <a:t> </a:t>
            </a:r>
            <a:endParaRPr lang="en-US" altLang="zh-CN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57200" y="1340768"/>
            <a:ext cx="8229600" cy="125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黑体" charset="0"/>
              </a:defRPr>
            </a:lvl1pPr>
            <a:lvl2pPr marL="908050" indent="-436563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黑体" charset="0"/>
              </a:defRPr>
            </a:lvl2pPr>
            <a:lvl3pPr marL="1304925" indent="-395288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黑体" charset="0"/>
              </a:defRPr>
            </a:lvl3pPr>
            <a:lvl4pPr marL="1693863" indent="-3873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黑体" charset="0"/>
              </a:defRPr>
            </a:lvl4pPr>
            <a:lvl5pPr marL="2093913" indent="-398463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黑体" charset="0"/>
              </a:defRPr>
            </a:lvl5pPr>
            <a:lvl6pPr marL="2551113" indent="-398463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eaLnBrk="1" fontAlgn="base" hangingPunct="1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200" dirty="0" smtClean="0"/>
              <a:t> </a:t>
            </a:r>
            <a:r>
              <a:rPr lang="en-CA" altLang="zh-CN" dirty="0" smtClean="0"/>
              <a:t>AVS2</a:t>
            </a:r>
            <a:r>
              <a:rPr lang="en-US" altLang="zh-CN" dirty="0" smtClean="0"/>
              <a:t>S</a:t>
            </a:r>
            <a:r>
              <a:rPr lang="zh-CN" altLang="en-US" dirty="0" smtClean="0"/>
              <a:t> </a:t>
            </a:r>
            <a:r>
              <a:rPr lang="en-CA" altLang="zh-CN" dirty="0" smtClean="0"/>
              <a:t>vs. HEVC</a:t>
            </a: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针对监控视频序列，编码效率再提升</a:t>
            </a:r>
            <a:r>
              <a:rPr lang="en-US" altLang="zh-CN" dirty="0" smtClean="0">
                <a:solidFill>
                  <a:srgbClr val="FF0000"/>
                </a:solidFill>
              </a:rPr>
              <a:t>50%</a:t>
            </a: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679433"/>
              </p:ext>
            </p:extLst>
          </p:nvPr>
        </p:nvGraphicFramePr>
        <p:xfrm>
          <a:off x="4724400" y="2362200"/>
          <a:ext cx="4206142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337470"/>
              </p:ext>
            </p:extLst>
          </p:nvPr>
        </p:nvGraphicFramePr>
        <p:xfrm>
          <a:off x="4724400" y="4572000"/>
          <a:ext cx="4114800" cy="2277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410200" y="25146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Crossroad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181600" y="4724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Overbridge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28762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 smtClean="0"/>
              <a:t>AVS2</a:t>
            </a:r>
            <a:r>
              <a:rPr kumimoji="1" lang="zh-CN" altLang="en-US" sz="3600" dirty="0" smtClean="0"/>
              <a:t>场景视频编码效率比</a:t>
            </a:r>
            <a:r>
              <a:rPr kumimoji="1" lang="en-US" altLang="zh-CN" sz="3600" dirty="0" smtClean="0"/>
              <a:t>HEVC</a:t>
            </a:r>
            <a:r>
              <a:rPr kumimoji="1" lang="zh-CN" altLang="en-US" sz="3600" dirty="0" smtClean="0"/>
              <a:t>高一倍</a:t>
            </a:r>
            <a:endParaRPr kumimoji="1" lang="zh-CN" altLang="en-US" sz="3600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84069"/>
              </p:ext>
            </p:extLst>
          </p:nvPr>
        </p:nvGraphicFramePr>
        <p:xfrm>
          <a:off x="457200" y="1412776"/>
          <a:ext cx="8229600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5DA93B-124B-2F41-BA5F-EB4550ED0B62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68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88"/>
    </mc:Choice>
    <mc:Fallback xmlns="">
      <p:transition spd="slow" advTm="771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下凸带形 6"/>
          <p:cNvSpPr/>
          <p:nvPr/>
        </p:nvSpPr>
        <p:spPr>
          <a:xfrm>
            <a:off x="431540" y="4509120"/>
            <a:ext cx="8424936" cy="1116124"/>
          </a:xfrm>
          <a:prstGeom prst="ribbon">
            <a:avLst>
              <a:gd name="adj1" fmla="val 11146"/>
              <a:gd name="adj2" fmla="val 75000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 smtClean="0">
                <a:solidFill>
                  <a:srgbClr val="FF0000"/>
                </a:solidFill>
              </a:rPr>
              <a:t>提</a:t>
            </a:r>
            <a:r>
              <a:rPr lang="en-US" altLang="zh-CN" sz="5400" dirty="0" smtClean="0">
                <a:solidFill>
                  <a:srgbClr val="FF0000"/>
                </a:solidFill>
              </a:rPr>
              <a:t> </a:t>
            </a:r>
            <a:r>
              <a:rPr lang="zh-CN" altLang="en-US" sz="5400" dirty="0" smtClean="0">
                <a:solidFill>
                  <a:srgbClr val="FF0000"/>
                </a:solidFill>
              </a:rPr>
              <a:t>纲</a:t>
            </a:r>
            <a:endParaRPr kumimoji="1"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907704" y="2024844"/>
            <a:ext cx="6984776" cy="34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黑体"/>
                <a:ea typeface="黑体"/>
                <a:cs typeface="黑体"/>
                <a:sym typeface="Arial" charset="0"/>
              </a:defRPr>
            </a:lvl5pPr>
            <a:lvl6pPr marL="25146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29718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429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3886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zh-CN" altLang="en-US" sz="4800" dirty="0" smtClean="0"/>
              <a:t>视频编码标准回顾</a:t>
            </a:r>
            <a:endParaRPr lang="en-US" altLang="zh-CN" sz="4800" dirty="0" smtClean="0"/>
          </a:p>
          <a:p>
            <a:r>
              <a:rPr lang="en-US" altLang="zh-CN" sz="4800" dirty="0" smtClean="0"/>
              <a:t>AVS+</a:t>
            </a:r>
            <a:r>
              <a:rPr lang="zh-CN" altLang="en-US" sz="4800" dirty="0" smtClean="0"/>
              <a:t>及产业化</a:t>
            </a:r>
            <a:endParaRPr lang="en-US" altLang="zh-CN" sz="4800" dirty="0" smtClean="0"/>
          </a:p>
          <a:p>
            <a:r>
              <a:rPr lang="en-US" altLang="zh-CN" sz="4800" dirty="0" smtClean="0"/>
              <a:t>AVS2</a:t>
            </a:r>
            <a:r>
              <a:rPr lang="zh-CN" altLang="en-US" sz="4800" dirty="0" smtClean="0"/>
              <a:t>标准制定完成</a:t>
            </a:r>
            <a:endParaRPr lang="en-US" altLang="zh-CN" sz="4800" dirty="0" smtClean="0"/>
          </a:p>
          <a:p>
            <a:r>
              <a:rPr lang="zh-CN" altLang="en-US" sz="4800" dirty="0" smtClean="0">
                <a:solidFill>
                  <a:srgbClr val="FFFF00"/>
                </a:solidFill>
              </a:rPr>
              <a:t>云时代的编码</a:t>
            </a:r>
            <a:r>
              <a:rPr lang="en-US" altLang="zh-CN" sz="4800" dirty="0" smtClean="0">
                <a:solidFill>
                  <a:srgbClr val="FFFF00"/>
                </a:solidFill>
              </a:rPr>
              <a:t>AVS3</a:t>
            </a:r>
            <a:endParaRPr lang="en-US" altLang="zh-CN" sz="4800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" y="5913276"/>
            <a:ext cx="9144000" cy="965783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7330595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" y="648072"/>
            <a:ext cx="9144000" cy="62373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884" y="3114092"/>
            <a:ext cx="8229600" cy="1143000"/>
          </a:xfrm>
        </p:spPr>
        <p:txBody>
          <a:bodyPr/>
          <a:lstStyle/>
          <a:p>
            <a:r>
              <a:rPr kumimoji="1" lang="en-US" altLang="zh-CN" sz="6000" dirty="0" smtClean="0">
                <a:solidFill>
                  <a:srgbClr val="FF0000"/>
                </a:solidFill>
              </a:rPr>
              <a:t>AVS3</a:t>
            </a:r>
            <a:r>
              <a:rPr kumimoji="1" lang="zh-CN" altLang="en-US" sz="6000" dirty="0" smtClean="0">
                <a:solidFill>
                  <a:srgbClr val="FF0000"/>
                </a:solidFill>
              </a:rPr>
              <a:t>：云编码标准</a:t>
            </a:r>
            <a:r>
              <a:rPr kumimoji="1" lang="en-US" altLang="zh-CN" sz="6000" dirty="0" smtClean="0">
                <a:solidFill>
                  <a:srgbClr val="FF0000"/>
                </a:solidFill>
              </a:rPr>
              <a:t/>
            </a:r>
            <a:br>
              <a:rPr kumimoji="1" lang="en-US" altLang="zh-CN" sz="6000" dirty="0" smtClean="0">
                <a:solidFill>
                  <a:srgbClr val="FF0000"/>
                </a:solidFill>
              </a:rPr>
            </a:br>
            <a:r>
              <a:rPr lang="zh-CN" altLang="zh-CN" sz="4800" dirty="0" smtClean="0">
                <a:solidFill>
                  <a:srgbClr val="FF0000"/>
                </a:solidFill>
              </a:rPr>
              <a:t>2</a:t>
            </a:r>
            <a:r>
              <a:rPr lang="en-US" altLang="zh-CN" sz="4800" dirty="0" smtClean="0">
                <a:solidFill>
                  <a:srgbClr val="FF0000"/>
                </a:solidFill>
              </a:rPr>
              <a:t>014-2018</a:t>
            </a:r>
            <a:endParaRPr kumimoji="1" lang="zh-CN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33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46" name="AutoShape 34"/>
          <p:cNvSpPr>
            <a:spLocks noChangeArrowheads="1"/>
          </p:cNvSpPr>
          <p:nvPr/>
        </p:nvSpPr>
        <p:spPr bwMode="auto">
          <a:xfrm>
            <a:off x="1612475" y="4429646"/>
            <a:ext cx="1223962" cy="576262"/>
          </a:xfrm>
          <a:prstGeom prst="wedgeRectCallout">
            <a:avLst>
              <a:gd name="adj1" fmla="val 15463"/>
              <a:gd name="adj2" fmla="val 132444"/>
            </a:avLst>
          </a:prstGeom>
          <a:solidFill>
            <a:srgbClr val="A30D12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HD: 20 Mbps</a:t>
            </a:r>
          </a:p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SD:5Mbps</a:t>
            </a:r>
          </a:p>
        </p:txBody>
      </p:sp>
      <p:sp>
        <p:nvSpPr>
          <p:cNvPr id="1523747" name="AutoShape 35"/>
          <p:cNvSpPr>
            <a:spLocks noChangeArrowheads="1"/>
          </p:cNvSpPr>
          <p:nvPr/>
        </p:nvSpPr>
        <p:spPr bwMode="auto">
          <a:xfrm>
            <a:off x="3029017" y="3978386"/>
            <a:ext cx="1223962" cy="566738"/>
          </a:xfrm>
          <a:prstGeom prst="wedgeRectCallout">
            <a:avLst>
              <a:gd name="adj1" fmla="val 31520"/>
              <a:gd name="adj2" fmla="val 127825"/>
            </a:avLst>
          </a:prstGeom>
          <a:solidFill>
            <a:srgbClr val="A30D12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HD: 10Mbps</a:t>
            </a:r>
          </a:p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SD:</a:t>
            </a:r>
            <a:r>
              <a:rPr lang="zh-CN" altLang="zh-CN" sz="1400" b="1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</a:rPr>
              <a:t>2.5</a:t>
            </a: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Mbps</a:t>
            </a:r>
          </a:p>
        </p:txBody>
      </p:sp>
      <p:sp>
        <p:nvSpPr>
          <p:cNvPr id="16391" name="Line 4"/>
          <p:cNvSpPr>
            <a:spLocks noChangeShapeType="1"/>
          </p:cNvSpPr>
          <p:nvPr/>
        </p:nvSpPr>
        <p:spPr bwMode="auto">
          <a:xfrm flipH="1" flipV="1">
            <a:off x="1405870" y="764704"/>
            <a:ext cx="89" cy="568863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Text Box 5"/>
          <p:cNvSpPr txBox="1">
            <a:spLocks noChangeArrowheads="1"/>
          </p:cNvSpPr>
          <p:nvPr/>
        </p:nvSpPr>
        <p:spPr bwMode="auto">
          <a:xfrm>
            <a:off x="1801914" y="5974873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>
                <a:latin typeface="Times New Roman" charset="0"/>
              </a:rPr>
              <a:t>1991</a:t>
            </a:r>
          </a:p>
        </p:txBody>
      </p:sp>
      <p:sp>
        <p:nvSpPr>
          <p:cNvPr id="16393" name="Text Box 6"/>
          <p:cNvSpPr txBox="1">
            <a:spLocks noChangeArrowheads="1"/>
          </p:cNvSpPr>
          <p:nvPr/>
        </p:nvSpPr>
        <p:spPr bwMode="auto">
          <a:xfrm>
            <a:off x="2399149" y="5980576"/>
            <a:ext cx="69890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 smtClean="0">
                <a:latin typeface="Times New Roman" charset="0"/>
              </a:rPr>
              <a:t>1994</a:t>
            </a:r>
            <a:endParaRPr kumimoji="0" lang="en-US" altLang="zh-CN" sz="2000" dirty="0">
              <a:latin typeface="Times New Roman" charset="0"/>
            </a:endParaRPr>
          </a:p>
        </p:txBody>
      </p:sp>
      <p:sp>
        <p:nvSpPr>
          <p:cNvPr id="16394" name="Text Box 7"/>
          <p:cNvSpPr txBox="1">
            <a:spLocks noChangeArrowheads="1"/>
          </p:cNvSpPr>
          <p:nvPr/>
        </p:nvSpPr>
        <p:spPr bwMode="auto">
          <a:xfrm>
            <a:off x="3703072" y="5972802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>
                <a:latin typeface="Times New Roman" charset="0"/>
              </a:rPr>
              <a:t>2003</a:t>
            </a:r>
          </a:p>
        </p:txBody>
      </p:sp>
      <p:sp>
        <p:nvSpPr>
          <p:cNvPr id="16395" name="Text Box 8"/>
          <p:cNvSpPr txBox="1">
            <a:spLocks noChangeArrowheads="1"/>
          </p:cNvSpPr>
          <p:nvPr/>
        </p:nvSpPr>
        <p:spPr bwMode="auto">
          <a:xfrm>
            <a:off x="5834362" y="5972582"/>
            <a:ext cx="172819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 smtClean="0">
                <a:latin typeface="Times New Roman" charset="0"/>
              </a:rPr>
              <a:t>2018</a:t>
            </a:r>
            <a:r>
              <a:rPr kumimoji="0" lang="zh-CN" altLang="en-US" sz="2000" dirty="0" smtClean="0">
                <a:latin typeface="Times New Roman" charset="0"/>
              </a:rPr>
              <a:t>   </a:t>
            </a:r>
            <a:r>
              <a:rPr kumimoji="0" lang="en-US" altLang="zh-CN" sz="2000" dirty="0" smtClean="0">
                <a:latin typeface="Times New Roman" charset="0"/>
              </a:rPr>
              <a:t>2023</a:t>
            </a:r>
            <a:endParaRPr kumimoji="0" lang="en-US" altLang="zh-CN" sz="2000" dirty="0">
              <a:latin typeface="Times New Roman" charset="0"/>
            </a:endParaRPr>
          </a:p>
        </p:txBody>
      </p:sp>
      <p:sp>
        <p:nvSpPr>
          <p:cNvPr id="16404" name="Text Box 17"/>
          <p:cNvSpPr txBox="1">
            <a:spLocks noChangeArrowheads="1"/>
          </p:cNvSpPr>
          <p:nvPr/>
        </p:nvSpPr>
        <p:spPr bwMode="auto">
          <a:xfrm>
            <a:off x="865810" y="4720436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>
                <a:latin typeface="Times New Roman"/>
                <a:cs typeface="Times New Roman"/>
              </a:rPr>
              <a:t>150</a:t>
            </a:r>
          </a:p>
        </p:txBody>
      </p:sp>
      <p:sp>
        <p:nvSpPr>
          <p:cNvPr id="16406" name="Text Box 19"/>
          <p:cNvSpPr txBox="1">
            <a:spLocks noChangeArrowheads="1"/>
          </p:cNvSpPr>
          <p:nvPr/>
        </p:nvSpPr>
        <p:spPr bwMode="auto">
          <a:xfrm>
            <a:off x="987952" y="5460406"/>
            <a:ext cx="44242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>
                <a:latin typeface="Times New Roman"/>
                <a:cs typeface="Times New Roman"/>
              </a:rPr>
              <a:t>50</a:t>
            </a:r>
          </a:p>
        </p:txBody>
      </p:sp>
      <p:sp>
        <p:nvSpPr>
          <p:cNvPr id="16407" name="Line 20"/>
          <p:cNvSpPr>
            <a:spLocks noChangeShapeType="1"/>
          </p:cNvSpPr>
          <p:nvPr/>
        </p:nvSpPr>
        <p:spPr bwMode="auto">
          <a:xfrm>
            <a:off x="2269966" y="5615136"/>
            <a:ext cx="0" cy="457200"/>
          </a:xfrm>
          <a:prstGeom prst="line">
            <a:avLst/>
          </a:prstGeom>
          <a:noFill/>
          <a:ln w="762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/>
          </a:p>
        </p:txBody>
      </p:sp>
      <p:sp>
        <p:nvSpPr>
          <p:cNvPr id="16408" name="Line 21"/>
          <p:cNvSpPr>
            <a:spLocks noChangeShapeType="1"/>
          </p:cNvSpPr>
          <p:nvPr/>
        </p:nvSpPr>
        <p:spPr bwMode="auto">
          <a:xfrm>
            <a:off x="2641658" y="5445224"/>
            <a:ext cx="0" cy="615999"/>
          </a:xfrm>
          <a:prstGeom prst="line">
            <a:avLst/>
          </a:prstGeom>
          <a:noFill/>
          <a:ln w="762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/>
          </a:p>
        </p:txBody>
      </p:sp>
      <p:sp>
        <p:nvSpPr>
          <p:cNvPr id="16409" name="Line 22"/>
          <p:cNvSpPr>
            <a:spLocks noChangeShapeType="1"/>
          </p:cNvSpPr>
          <p:nvPr/>
        </p:nvSpPr>
        <p:spPr bwMode="auto">
          <a:xfrm flipH="1">
            <a:off x="4031680" y="5013176"/>
            <a:ext cx="2481" cy="1059160"/>
          </a:xfrm>
          <a:prstGeom prst="line">
            <a:avLst/>
          </a:prstGeom>
          <a:noFill/>
          <a:ln w="762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/>
          </a:p>
        </p:txBody>
      </p:sp>
      <p:sp>
        <p:nvSpPr>
          <p:cNvPr id="16410" name="Line 23"/>
          <p:cNvSpPr>
            <a:spLocks noChangeShapeType="1"/>
          </p:cNvSpPr>
          <p:nvPr/>
        </p:nvSpPr>
        <p:spPr bwMode="auto">
          <a:xfrm flipH="1">
            <a:off x="5546330" y="3789040"/>
            <a:ext cx="36004" cy="2283296"/>
          </a:xfrm>
          <a:prstGeom prst="line">
            <a:avLst/>
          </a:prstGeom>
          <a:noFill/>
          <a:ln w="762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/>
          </a:p>
        </p:txBody>
      </p:sp>
      <p:cxnSp>
        <p:nvCxnSpPr>
          <p:cNvPr id="16411" name="AutoShape 24"/>
          <p:cNvCxnSpPr>
            <a:cxnSpLocks noChangeShapeType="1"/>
            <a:stCxn id="16407" idx="0"/>
            <a:endCxn id="16408" idx="0"/>
          </p:cNvCxnSpPr>
          <p:nvPr/>
        </p:nvCxnSpPr>
        <p:spPr bwMode="auto">
          <a:xfrm flipV="1">
            <a:off x="2269966" y="5445224"/>
            <a:ext cx="371692" cy="169912"/>
          </a:xfrm>
          <a:prstGeom prst="straightConnector1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AutoShape 25"/>
          <p:cNvCxnSpPr>
            <a:cxnSpLocks noChangeShapeType="1"/>
            <a:stCxn id="16408" idx="0"/>
          </p:cNvCxnSpPr>
          <p:nvPr/>
        </p:nvCxnSpPr>
        <p:spPr bwMode="auto">
          <a:xfrm flipV="1">
            <a:off x="2641658" y="5013176"/>
            <a:ext cx="1392504" cy="432048"/>
          </a:xfrm>
          <a:prstGeom prst="straightConnector1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3" name="AutoShape 26"/>
          <p:cNvCxnSpPr>
            <a:cxnSpLocks noChangeShapeType="1"/>
            <a:stCxn id="16409" idx="0"/>
            <a:endCxn id="16410" idx="0"/>
          </p:cNvCxnSpPr>
          <p:nvPr/>
        </p:nvCxnSpPr>
        <p:spPr bwMode="auto">
          <a:xfrm flipV="1">
            <a:off x="4034161" y="3789040"/>
            <a:ext cx="1548173" cy="1224136"/>
          </a:xfrm>
          <a:prstGeom prst="straightConnector1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4" name="Text Box 28"/>
          <p:cNvSpPr txBox="1">
            <a:spLocks noChangeArrowheads="1"/>
          </p:cNvSpPr>
          <p:nvPr/>
        </p:nvSpPr>
        <p:spPr bwMode="auto">
          <a:xfrm>
            <a:off x="395536" y="800708"/>
            <a:ext cx="96082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zh-CN" altLang="en-US" sz="2000" dirty="0" smtClean="0">
                <a:latin typeface="黑体"/>
                <a:ea typeface="黑体"/>
                <a:cs typeface="黑体"/>
              </a:rPr>
              <a:t>压缩比</a:t>
            </a:r>
            <a:endParaRPr kumimoji="0" lang="en-US" altLang="zh-CN" sz="2000" dirty="0">
              <a:latin typeface="黑体"/>
              <a:ea typeface="黑体"/>
              <a:cs typeface="黑体"/>
            </a:endParaRPr>
          </a:p>
        </p:txBody>
      </p:sp>
      <p:sp>
        <p:nvSpPr>
          <p:cNvPr id="16415" name="Text Box 29"/>
          <p:cNvSpPr txBox="1">
            <a:spLocks noChangeArrowheads="1"/>
          </p:cNvSpPr>
          <p:nvPr/>
        </p:nvSpPr>
        <p:spPr bwMode="auto">
          <a:xfrm>
            <a:off x="2956835" y="3403421"/>
            <a:ext cx="1361751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kumimoji="0" lang="en-US" altLang="zh-CN" sz="1800" dirty="0" smtClean="0">
                <a:latin typeface="Times New Roman" charset="0"/>
              </a:rPr>
              <a:t>AVS1</a:t>
            </a:r>
            <a:r>
              <a:rPr kumimoji="0" lang="zh-CN" altLang="en-US" sz="1800" dirty="0" smtClean="0">
                <a:latin typeface="Times New Roman" charset="0"/>
              </a:rPr>
              <a:t>,</a:t>
            </a:r>
            <a:r>
              <a:rPr kumimoji="0" lang="en-US" altLang="zh-CN" sz="1800" dirty="0" smtClean="0">
                <a:latin typeface="Times New Roman" charset="0"/>
              </a:rPr>
              <a:t>VC-1</a:t>
            </a:r>
            <a:endParaRPr kumimoji="0" lang="en-US" altLang="zh-CN" sz="1800" dirty="0">
              <a:latin typeface="Times New Roman" charset="0"/>
            </a:endParaRPr>
          </a:p>
          <a:p>
            <a:r>
              <a:rPr kumimoji="0" lang="en-US" altLang="zh-CN" sz="1800" dirty="0">
                <a:latin typeface="Times New Roman" charset="0"/>
              </a:rPr>
              <a:t>AVC/H.</a:t>
            </a:r>
            <a:r>
              <a:rPr kumimoji="0" lang="en-US" altLang="zh-CN" sz="1800" dirty="0" smtClean="0">
                <a:latin typeface="Times New Roman" charset="0"/>
              </a:rPr>
              <a:t>264</a:t>
            </a:r>
            <a:endParaRPr kumimoji="0" lang="en-US" altLang="zh-CN" sz="1800" dirty="0">
              <a:latin typeface="Times New Roman" charset="0"/>
            </a:endParaRPr>
          </a:p>
        </p:txBody>
      </p:sp>
      <p:sp>
        <p:nvSpPr>
          <p:cNvPr id="16416" name="Text Box 30"/>
          <p:cNvSpPr txBox="1">
            <a:spLocks noChangeArrowheads="1"/>
          </p:cNvSpPr>
          <p:nvPr/>
        </p:nvSpPr>
        <p:spPr bwMode="auto">
          <a:xfrm>
            <a:off x="1333862" y="5312859"/>
            <a:ext cx="1171785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1800" dirty="0">
                <a:latin typeface="Times New Roman" charset="0"/>
              </a:rPr>
              <a:t>MPEG-1</a:t>
            </a:r>
          </a:p>
        </p:txBody>
      </p:sp>
      <p:sp>
        <p:nvSpPr>
          <p:cNvPr id="16417" name="Text Box 31"/>
          <p:cNvSpPr txBox="1">
            <a:spLocks noChangeArrowheads="1"/>
          </p:cNvSpPr>
          <p:nvPr/>
        </p:nvSpPr>
        <p:spPr bwMode="auto">
          <a:xfrm>
            <a:off x="4306058" y="2312876"/>
            <a:ext cx="1449102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kumimoji="0" lang="en-US" altLang="zh-CN" sz="1800" dirty="0">
                <a:latin typeface="Times New Roman" charset="0"/>
              </a:rPr>
              <a:t>HEVC/H.</a:t>
            </a:r>
            <a:r>
              <a:rPr kumimoji="0" lang="en-US" altLang="zh-CN" sz="1800" dirty="0" smtClean="0">
                <a:latin typeface="Times New Roman" charset="0"/>
              </a:rPr>
              <a:t>265</a:t>
            </a:r>
          </a:p>
          <a:p>
            <a:r>
              <a:rPr kumimoji="0" lang="en-US" altLang="zh-CN" sz="1800" dirty="0" smtClean="0">
                <a:latin typeface="Times New Roman" charset="0"/>
              </a:rPr>
              <a:t>AVS2</a:t>
            </a:r>
            <a:endParaRPr kumimoji="0" lang="en-US" altLang="zh-CN" sz="1800" dirty="0">
              <a:latin typeface="Times New Roman" charset="0"/>
            </a:endParaRPr>
          </a:p>
        </p:txBody>
      </p:sp>
      <p:sp>
        <p:nvSpPr>
          <p:cNvPr id="16418" name="Text Box 32"/>
          <p:cNvSpPr txBox="1">
            <a:spLocks noChangeArrowheads="1"/>
          </p:cNvSpPr>
          <p:nvPr/>
        </p:nvSpPr>
        <p:spPr bwMode="auto">
          <a:xfrm>
            <a:off x="2521994" y="5373216"/>
            <a:ext cx="1184920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1800" dirty="0">
                <a:latin typeface="Times New Roman" charset="0"/>
              </a:rPr>
              <a:t>MPEG-2</a:t>
            </a:r>
          </a:p>
        </p:txBody>
      </p:sp>
      <p:sp>
        <p:nvSpPr>
          <p:cNvPr id="16419" name="Text Box 7"/>
          <p:cNvSpPr txBox="1">
            <a:spLocks noChangeArrowheads="1"/>
          </p:cNvSpPr>
          <p:nvPr/>
        </p:nvSpPr>
        <p:spPr bwMode="auto">
          <a:xfrm>
            <a:off x="5207461" y="5968925"/>
            <a:ext cx="69890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 smtClean="0">
                <a:latin typeface="Times New Roman" charset="0"/>
              </a:rPr>
              <a:t>2013</a:t>
            </a:r>
            <a:endParaRPr kumimoji="0" lang="en-US" altLang="zh-CN" sz="2000" dirty="0">
              <a:latin typeface="Times New Roman" charset="0"/>
            </a:endParaRPr>
          </a:p>
        </p:txBody>
      </p:sp>
      <p:sp>
        <p:nvSpPr>
          <p:cNvPr id="45" name="AutoShape 35"/>
          <p:cNvSpPr>
            <a:spLocks noChangeArrowheads="1"/>
          </p:cNvSpPr>
          <p:nvPr/>
        </p:nvSpPr>
        <p:spPr bwMode="auto">
          <a:xfrm>
            <a:off x="4362830" y="2934271"/>
            <a:ext cx="1223962" cy="566737"/>
          </a:xfrm>
          <a:prstGeom prst="wedgeRectCallout">
            <a:avLst>
              <a:gd name="adj1" fmla="val 47544"/>
              <a:gd name="adj2" fmla="val 102520"/>
            </a:avLst>
          </a:prstGeom>
          <a:solidFill>
            <a:srgbClr val="A30D12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HD: 5Mbps</a:t>
            </a:r>
          </a:p>
          <a:p>
            <a:pPr algn="ctr">
              <a:defRPr/>
            </a:pP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SD:</a:t>
            </a: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</a:rPr>
              <a:t>1</a:t>
            </a:r>
            <a:r>
              <a:rPr lang="en-US" altLang="zh-CN" sz="1400" b="1" dirty="0">
                <a:solidFill>
                  <a:srgbClr val="FFFF00"/>
                </a:solidFill>
                <a:latin typeface="Times New Roman" pitchFamily="18" charset="0"/>
                <a:ea typeface="Gungsuh" pitchFamily="18" charset="-127"/>
              </a:rPr>
              <a:t>Mbps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863588" y="3584667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zh-CN" altLang="zh-CN" sz="2000" dirty="0" smtClean="0">
                <a:latin typeface="Times New Roman"/>
                <a:cs typeface="Times New Roman"/>
              </a:rPr>
              <a:t>3</a:t>
            </a:r>
            <a:r>
              <a:rPr kumimoji="0" lang="en-US" altLang="zh-CN" sz="2000" dirty="0" smtClean="0">
                <a:latin typeface="Times New Roman"/>
                <a:cs typeface="Times New Roman"/>
              </a:rPr>
              <a:t>00</a:t>
            </a:r>
            <a:endParaRPr kumimoji="0" lang="en-US" altLang="zh-CN" sz="2000" dirty="0">
              <a:latin typeface="Times New Roman"/>
              <a:cs typeface="Times New Roman"/>
            </a:endParaRPr>
          </a:p>
        </p:txBody>
      </p:sp>
      <p:sp>
        <p:nvSpPr>
          <p:cNvPr id="61" name="Line 16"/>
          <p:cNvSpPr>
            <a:spLocks noChangeShapeType="1"/>
          </p:cNvSpPr>
          <p:nvPr/>
        </p:nvSpPr>
        <p:spPr bwMode="auto">
          <a:xfrm>
            <a:off x="1325075" y="5310568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63" name="Line 16"/>
          <p:cNvSpPr>
            <a:spLocks noChangeShapeType="1"/>
          </p:cNvSpPr>
          <p:nvPr/>
        </p:nvSpPr>
        <p:spPr bwMode="auto">
          <a:xfrm>
            <a:off x="1336655" y="5685601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577031" y="41047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第一代标准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956835" y="31177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第二代标准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283968" y="20515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第三代标准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cxnSp>
        <p:nvCxnSpPr>
          <p:cNvPr id="80" name="AutoShape 26"/>
          <p:cNvCxnSpPr>
            <a:cxnSpLocks noChangeShapeType="1"/>
            <a:stCxn id="16410" idx="0"/>
            <a:endCxn id="86" idx="0"/>
          </p:cNvCxnSpPr>
          <p:nvPr/>
        </p:nvCxnSpPr>
        <p:spPr bwMode="auto">
          <a:xfrm flipV="1">
            <a:off x="5582334" y="1556792"/>
            <a:ext cx="1512168" cy="2232248"/>
          </a:xfrm>
          <a:prstGeom prst="straightConnector1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Line 23"/>
          <p:cNvSpPr>
            <a:spLocks noChangeShapeType="1"/>
          </p:cNvSpPr>
          <p:nvPr/>
        </p:nvSpPr>
        <p:spPr bwMode="auto">
          <a:xfrm flipH="1">
            <a:off x="7071026" y="1556792"/>
            <a:ext cx="23476" cy="4516595"/>
          </a:xfrm>
          <a:prstGeom prst="line">
            <a:avLst/>
          </a:prstGeom>
          <a:noFill/>
          <a:ln w="76200" cmpd="sng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/>
          </a:p>
        </p:txBody>
      </p:sp>
      <p:sp>
        <p:nvSpPr>
          <p:cNvPr id="88" name="Line 23"/>
          <p:cNvSpPr>
            <a:spLocks noChangeShapeType="1"/>
          </p:cNvSpPr>
          <p:nvPr/>
        </p:nvSpPr>
        <p:spPr bwMode="auto">
          <a:xfrm>
            <a:off x="6323667" y="1569494"/>
            <a:ext cx="12529" cy="4516595"/>
          </a:xfrm>
          <a:prstGeom prst="line">
            <a:avLst/>
          </a:prstGeom>
          <a:noFill/>
          <a:ln w="76200" cmpd="sng">
            <a:solidFill>
              <a:srgbClr val="00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/>
          </a:p>
        </p:txBody>
      </p:sp>
      <p:cxnSp>
        <p:nvCxnSpPr>
          <p:cNvPr id="81" name="AutoShape 26"/>
          <p:cNvCxnSpPr>
            <a:cxnSpLocks noChangeShapeType="1"/>
            <a:stCxn id="16410" idx="0"/>
            <a:endCxn id="88" idx="0"/>
          </p:cNvCxnSpPr>
          <p:nvPr/>
        </p:nvCxnSpPr>
        <p:spPr bwMode="auto">
          <a:xfrm flipV="1">
            <a:off x="5582334" y="1569494"/>
            <a:ext cx="741333" cy="2219546"/>
          </a:xfrm>
          <a:prstGeom prst="straightConnector1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文本框 81"/>
          <p:cNvSpPr txBox="1"/>
          <p:nvPr/>
        </p:nvSpPr>
        <p:spPr>
          <a:xfrm>
            <a:off x="5004048" y="147549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 smtClean="0">
                <a:latin typeface="黑体"/>
                <a:ea typeface="黑体"/>
                <a:cs typeface="黑体"/>
              </a:rPr>
              <a:t>第四代标准</a:t>
            </a:r>
            <a:endParaRPr kumimoji="1" lang="zh-CN" altLang="en-US" i="1" dirty="0">
              <a:latin typeface="黑体"/>
              <a:ea typeface="黑体"/>
              <a:cs typeface="黑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70973" y="910461"/>
            <a:ext cx="949299" cy="646331"/>
          </a:xfrm>
          <a:prstGeom prst="rect">
            <a:avLst/>
          </a:prstGeom>
          <a:solidFill>
            <a:srgbClr val="0000FF"/>
          </a:solidFill>
        </p:spPr>
        <p:txBody>
          <a:bodyPr wrap="none">
            <a:spAutoFit/>
          </a:bodyPr>
          <a:lstStyle/>
          <a:p>
            <a:pPr algn="r"/>
            <a:r>
              <a:rPr kumimoji="0" lang="en-US" altLang="zh-CN" i="1" dirty="0" smtClean="0">
                <a:solidFill>
                  <a:srgbClr val="FFFF00"/>
                </a:solidFill>
                <a:latin typeface="Times New Roman" charset="0"/>
              </a:rPr>
              <a:t>AVS</a:t>
            </a:r>
          </a:p>
          <a:p>
            <a:pPr algn="r"/>
            <a:r>
              <a:rPr kumimoji="0" lang="zh-CN" altLang="en-US" i="1" dirty="0" smtClean="0">
                <a:solidFill>
                  <a:srgbClr val="FFFF00"/>
                </a:solidFill>
                <a:latin typeface="黑体"/>
                <a:ea typeface="黑体"/>
                <a:cs typeface="黑体"/>
              </a:rPr>
              <a:t>云编码</a:t>
            </a:r>
            <a:endParaRPr kumimoji="0" lang="en-US" altLang="zh-CN" i="1" dirty="0">
              <a:solidFill>
                <a:srgbClr val="FFFF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146851" y="1546882"/>
            <a:ext cx="1289185" cy="646331"/>
          </a:xfrm>
          <a:prstGeom prst="rect">
            <a:avLst/>
          </a:prstGeom>
          <a:solidFill>
            <a:srgbClr val="A30D12"/>
          </a:solidFill>
        </p:spPr>
        <p:txBody>
          <a:bodyPr wrap="none">
            <a:spAutoFit/>
          </a:bodyPr>
          <a:lstStyle/>
          <a:p>
            <a:pPr algn="r"/>
            <a:r>
              <a:rPr kumimoji="0" lang="en-US" altLang="zh-CN" i="1" dirty="0">
                <a:solidFill>
                  <a:srgbClr val="FFFF00"/>
                </a:solidFill>
                <a:latin typeface="Times New Roman" charset="0"/>
              </a:rPr>
              <a:t>MPEG</a:t>
            </a:r>
            <a:r>
              <a:rPr kumimoji="0" lang="zh-CN" altLang="en-US" i="1" dirty="0">
                <a:solidFill>
                  <a:srgbClr val="FFFF00"/>
                </a:solidFill>
                <a:latin typeface="Times New Roman" charset="0"/>
              </a:rPr>
              <a:t> </a:t>
            </a:r>
            <a:r>
              <a:rPr kumimoji="0" lang="en-US" altLang="zh-CN" i="1" dirty="0" smtClean="0">
                <a:solidFill>
                  <a:srgbClr val="FFFF00"/>
                </a:solidFill>
                <a:latin typeface="Times New Roman" charset="0"/>
              </a:rPr>
              <a:t>NG</a:t>
            </a:r>
            <a:endParaRPr kumimoji="0" lang="en-US" altLang="zh-CN" i="1" dirty="0">
              <a:solidFill>
                <a:srgbClr val="FFFF00"/>
              </a:solidFill>
              <a:latin typeface="Times New Roman" charset="0"/>
            </a:endParaRPr>
          </a:p>
          <a:p>
            <a:pPr algn="r"/>
            <a:r>
              <a:rPr kumimoji="0" lang="en-US" altLang="zh-CN" i="1" dirty="0">
                <a:solidFill>
                  <a:srgbClr val="FFFF00"/>
                </a:solidFill>
                <a:latin typeface="Times New Roman" charset="0"/>
              </a:rPr>
              <a:t>ITU</a:t>
            </a:r>
            <a:r>
              <a:rPr kumimoji="0" lang="zh-CN" altLang="en-US" i="1" dirty="0">
                <a:solidFill>
                  <a:srgbClr val="FFFF00"/>
                </a:solidFill>
                <a:latin typeface="Times New Roman" charset="0"/>
              </a:rPr>
              <a:t> </a:t>
            </a:r>
            <a:r>
              <a:rPr kumimoji="0" lang="zh-CN" altLang="zh-CN" i="1" dirty="0">
                <a:solidFill>
                  <a:srgbClr val="FFFF00"/>
                </a:solidFill>
                <a:latin typeface="Times New Roman" charset="0"/>
              </a:rPr>
              <a:t>H</a:t>
            </a:r>
            <a:r>
              <a:rPr kumimoji="0" lang="en-US" altLang="zh-CN" i="1" dirty="0">
                <a:solidFill>
                  <a:srgbClr val="FFFF00"/>
                </a:solidFill>
                <a:latin typeface="Times New Roman" charset="0"/>
              </a:rPr>
              <a:t>.266</a:t>
            </a:r>
          </a:p>
        </p:txBody>
      </p:sp>
      <p:sp>
        <p:nvSpPr>
          <p:cNvPr id="85" name="Line 16"/>
          <p:cNvSpPr>
            <a:spLocks noChangeShapeType="1"/>
          </p:cNvSpPr>
          <p:nvPr/>
        </p:nvSpPr>
        <p:spPr bwMode="auto">
          <a:xfrm>
            <a:off x="1333862" y="4945939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87" name="Line 16"/>
          <p:cNvSpPr>
            <a:spLocks noChangeShapeType="1"/>
          </p:cNvSpPr>
          <p:nvPr/>
        </p:nvSpPr>
        <p:spPr bwMode="auto">
          <a:xfrm>
            <a:off x="1333862" y="4560306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89" name="Line 16"/>
          <p:cNvSpPr>
            <a:spLocks noChangeShapeType="1"/>
          </p:cNvSpPr>
          <p:nvPr/>
        </p:nvSpPr>
        <p:spPr bwMode="auto">
          <a:xfrm>
            <a:off x="1333862" y="4189855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0" name="Line 16"/>
          <p:cNvSpPr>
            <a:spLocks noChangeShapeType="1"/>
          </p:cNvSpPr>
          <p:nvPr/>
        </p:nvSpPr>
        <p:spPr bwMode="auto">
          <a:xfrm>
            <a:off x="1333862" y="3804222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1" name="Line 16"/>
          <p:cNvSpPr>
            <a:spLocks noChangeShapeType="1"/>
          </p:cNvSpPr>
          <p:nvPr/>
        </p:nvSpPr>
        <p:spPr bwMode="auto">
          <a:xfrm>
            <a:off x="1333862" y="3444182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2" name="Line 16"/>
          <p:cNvSpPr>
            <a:spLocks noChangeShapeType="1"/>
          </p:cNvSpPr>
          <p:nvPr/>
        </p:nvSpPr>
        <p:spPr bwMode="auto">
          <a:xfrm>
            <a:off x="1333862" y="306896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3" name="Line 16"/>
          <p:cNvSpPr>
            <a:spLocks noChangeShapeType="1"/>
          </p:cNvSpPr>
          <p:nvPr/>
        </p:nvSpPr>
        <p:spPr bwMode="auto">
          <a:xfrm>
            <a:off x="1325478" y="270892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4" name="Line 16"/>
          <p:cNvSpPr>
            <a:spLocks noChangeShapeType="1"/>
          </p:cNvSpPr>
          <p:nvPr/>
        </p:nvSpPr>
        <p:spPr bwMode="auto">
          <a:xfrm>
            <a:off x="1325075" y="2323287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5" name="Line 16"/>
          <p:cNvSpPr>
            <a:spLocks noChangeShapeType="1"/>
          </p:cNvSpPr>
          <p:nvPr/>
        </p:nvSpPr>
        <p:spPr bwMode="auto">
          <a:xfrm>
            <a:off x="1325075" y="1968018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99" name="Line 16"/>
          <p:cNvSpPr>
            <a:spLocks noChangeShapeType="1"/>
          </p:cNvSpPr>
          <p:nvPr/>
        </p:nvSpPr>
        <p:spPr bwMode="auto">
          <a:xfrm>
            <a:off x="1333862" y="1577614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100" name="Line 16"/>
          <p:cNvSpPr>
            <a:spLocks noChangeShapeType="1"/>
          </p:cNvSpPr>
          <p:nvPr/>
        </p:nvSpPr>
        <p:spPr bwMode="auto">
          <a:xfrm>
            <a:off x="1333862" y="1207163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zh-CN" altLang="en-US">
              <a:latin typeface="Times New Roman"/>
              <a:cs typeface="Times New Roman"/>
            </a:endParaRPr>
          </a:p>
        </p:txBody>
      </p:sp>
      <p:sp>
        <p:nvSpPr>
          <p:cNvPr id="102" name="Text Box 18"/>
          <p:cNvSpPr txBox="1">
            <a:spLocks noChangeArrowheads="1"/>
          </p:cNvSpPr>
          <p:nvPr/>
        </p:nvSpPr>
        <p:spPr bwMode="auto">
          <a:xfrm>
            <a:off x="872447" y="136041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zh-CN" sz="2000" dirty="0" smtClean="0">
                <a:latin typeface="Times New Roman"/>
                <a:cs typeface="Times New Roman"/>
              </a:rPr>
              <a:t>600</a:t>
            </a:r>
            <a:endParaRPr kumimoji="0" lang="en-US" altLang="zh-CN" sz="2000" dirty="0">
              <a:latin typeface="Times New Roman"/>
              <a:cs typeface="Times New Roman"/>
            </a:endParaRPr>
          </a:p>
        </p:txBody>
      </p:sp>
      <p:sp>
        <p:nvSpPr>
          <p:cNvPr id="16390" name="Line 3"/>
          <p:cNvSpPr>
            <a:spLocks noChangeShapeType="1"/>
          </p:cNvSpPr>
          <p:nvPr/>
        </p:nvSpPr>
        <p:spPr bwMode="auto">
          <a:xfrm flipV="1">
            <a:off x="948758" y="6057292"/>
            <a:ext cx="7842625" cy="150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695405"/>
      </p:ext>
    </p:extLst>
  </p:cSld>
  <p:clrMapOvr>
    <a:masterClrMapping/>
  </p:clrMapOvr>
  <p:transition xmlns:p14="http://schemas.microsoft.com/office/powerpoint/2010/main" advTm="18343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ea typeface="黑体"/>
                <a:cs typeface="黑体"/>
              </a:rPr>
              <a:t>压缩性能来源估计</a:t>
            </a:r>
            <a:r>
              <a:rPr lang="en-US" altLang="zh-CN" dirty="0" smtClean="0">
                <a:ea typeface="黑体"/>
                <a:cs typeface="黑体"/>
              </a:rPr>
              <a:t>(</a:t>
            </a:r>
            <a:r>
              <a:rPr lang="zh-CN" altLang="en-US" dirty="0" smtClean="0">
                <a:ea typeface="黑体"/>
                <a:cs typeface="黑体"/>
              </a:rPr>
              <a:t>倍数</a:t>
            </a:r>
            <a:r>
              <a:rPr lang="en-US" altLang="zh-CN" dirty="0" smtClean="0">
                <a:ea typeface="黑体"/>
                <a:cs typeface="黑体"/>
              </a:rPr>
              <a:t>)</a:t>
            </a:r>
            <a:endParaRPr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9" name="Text Box 290"/>
          <p:cNvSpPr txBox="1">
            <a:spLocks noChangeArrowheads="1"/>
          </p:cNvSpPr>
          <p:nvPr/>
        </p:nvSpPr>
        <p:spPr bwMode="auto">
          <a:xfrm>
            <a:off x="6336084" y="2204864"/>
            <a:ext cx="1297825" cy="27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Book Antiqua" charset="0"/>
                <a:ea typeface="宋体" charset="0"/>
              </a:defRPr>
            </a:lvl1pPr>
            <a:lvl2pPr marL="742950" indent="-285750">
              <a:defRPr sz="2400">
                <a:solidFill>
                  <a:srgbClr val="0000FF"/>
                </a:solidFill>
                <a:latin typeface="Book Antiqua" charset="0"/>
                <a:ea typeface="宋体" charset="0"/>
              </a:defRPr>
            </a:lvl2pPr>
            <a:lvl3pPr marL="1143000" indent="-228600">
              <a:defRPr sz="2000">
                <a:solidFill>
                  <a:srgbClr val="009900"/>
                </a:solidFill>
                <a:latin typeface="Book Antiqua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5pPr>
            <a:lvl6pPr marL="25146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6pPr>
            <a:lvl7pPr marL="29718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7pPr>
            <a:lvl8pPr marL="34290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8pPr>
            <a:lvl9pPr marL="38862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9pPr>
          </a:lstStyle>
          <a:p>
            <a:pPr algn="just">
              <a:lnSpc>
                <a:spcPct val="80000"/>
              </a:lnSpc>
              <a:spcBef>
                <a:spcPct val="50000"/>
              </a:spcBef>
              <a:buSzPct val="75000"/>
              <a:defRPr/>
            </a:pPr>
            <a:r>
              <a:rPr lang="zh-CN" altLang="en-US" sz="1400" dirty="0" smtClean="0">
                <a:latin typeface="黑体"/>
                <a:ea typeface="黑体"/>
                <a:cs typeface="黑体"/>
              </a:rPr>
              <a:t>去除统计冗余</a:t>
            </a:r>
            <a:endParaRPr lang="en-US" altLang="zh-CN" sz="1400" dirty="0" smtClean="0">
              <a:latin typeface="黑体"/>
              <a:ea typeface="黑体"/>
              <a:cs typeface="黑体"/>
            </a:endParaRPr>
          </a:p>
        </p:txBody>
      </p:sp>
      <p:sp>
        <p:nvSpPr>
          <p:cNvPr id="20" name="Text Box 290"/>
          <p:cNvSpPr txBox="1">
            <a:spLocks noChangeArrowheads="1"/>
          </p:cNvSpPr>
          <p:nvPr/>
        </p:nvSpPr>
        <p:spPr bwMode="auto">
          <a:xfrm>
            <a:off x="5040052" y="1340768"/>
            <a:ext cx="1604963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Book Antiqua" charset="0"/>
                <a:ea typeface="宋体" charset="0"/>
              </a:defRPr>
            </a:lvl1pPr>
            <a:lvl2pPr marL="742950" indent="-285750">
              <a:defRPr sz="2400">
                <a:solidFill>
                  <a:srgbClr val="0000FF"/>
                </a:solidFill>
                <a:latin typeface="Book Antiqua" charset="0"/>
                <a:ea typeface="宋体" charset="0"/>
              </a:defRPr>
            </a:lvl2pPr>
            <a:lvl3pPr marL="1143000" indent="-228600">
              <a:defRPr sz="2000">
                <a:solidFill>
                  <a:srgbClr val="009900"/>
                </a:solidFill>
                <a:latin typeface="Book Antiqua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5pPr>
            <a:lvl6pPr marL="25146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6pPr>
            <a:lvl7pPr marL="29718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7pPr>
            <a:lvl8pPr marL="34290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8pPr>
            <a:lvl9pPr marL="38862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9pPr>
          </a:lstStyle>
          <a:p>
            <a:pPr algn="just">
              <a:lnSpc>
                <a:spcPct val="80000"/>
              </a:lnSpc>
              <a:spcBef>
                <a:spcPct val="50000"/>
              </a:spcBef>
              <a:buSzPct val="75000"/>
              <a:defRPr/>
            </a:pPr>
            <a:r>
              <a:rPr lang="zh-CN" altLang="en-US" sz="1400" dirty="0" smtClean="0">
                <a:latin typeface="黑体"/>
                <a:ea typeface="黑体"/>
                <a:cs typeface="黑体"/>
              </a:rPr>
              <a:t>去除时间冗余</a:t>
            </a:r>
            <a:endParaRPr lang="en-US" altLang="zh-CN" sz="1400" dirty="0" smtClean="0">
              <a:latin typeface="黑体"/>
              <a:ea typeface="黑体"/>
              <a:cs typeface="黑体"/>
            </a:endParaRPr>
          </a:p>
        </p:txBody>
      </p:sp>
      <p:sp>
        <p:nvSpPr>
          <p:cNvPr id="21" name="Text Box 290"/>
          <p:cNvSpPr txBox="1">
            <a:spLocks noChangeArrowheads="1"/>
          </p:cNvSpPr>
          <p:nvPr/>
        </p:nvSpPr>
        <p:spPr bwMode="auto">
          <a:xfrm>
            <a:off x="2591668" y="1554163"/>
            <a:ext cx="1639887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Book Antiqua" charset="0"/>
                <a:ea typeface="宋体" charset="0"/>
              </a:defRPr>
            </a:lvl1pPr>
            <a:lvl2pPr marL="742950" indent="-285750">
              <a:defRPr sz="2400">
                <a:solidFill>
                  <a:srgbClr val="0000FF"/>
                </a:solidFill>
                <a:latin typeface="Book Antiqua" charset="0"/>
                <a:ea typeface="宋体" charset="0"/>
              </a:defRPr>
            </a:lvl2pPr>
            <a:lvl3pPr marL="1143000" indent="-228600">
              <a:defRPr sz="2000">
                <a:solidFill>
                  <a:srgbClr val="009900"/>
                </a:solidFill>
                <a:latin typeface="Book Antiqua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5pPr>
            <a:lvl6pPr marL="25146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6pPr>
            <a:lvl7pPr marL="29718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7pPr>
            <a:lvl8pPr marL="34290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8pPr>
            <a:lvl9pPr marL="38862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9pPr>
          </a:lstStyle>
          <a:p>
            <a:pPr algn="just">
              <a:lnSpc>
                <a:spcPct val="80000"/>
              </a:lnSpc>
              <a:spcBef>
                <a:spcPct val="50000"/>
              </a:spcBef>
              <a:buSzPct val="75000"/>
              <a:defRPr/>
            </a:pPr>
            <a:r>
              <a:rPr lang="zh-CN" altLang="en-US" sz="1400" dirty="0" smtClean="0">
                <a:latin typeface="黑体"/>
                <a:ea typeface="黑体"/>
                <a:cs typeface="黑体"/>
              </a:rPr>
              <a:t>去除感知冗余</a:t>
            </a:r>
          </a:p>
        </p:txBody>
      </p:sp>
      <p:sp>
        <p:nvSpPr>
          <p:cNvPr id="22" name="Text Box 290"/>
          <p:cNvSpPr txBox="1">
            <a:spLocks noChangeArrowheads="1"/>
          </p:cNvSpPr>
          <p:nvPr/>
        </p:nvSpPr>
        <p:spPr bwMode="auto">
          <a:xfrm>
            <a:off x="3779800" y="1556792"/>
            <a:ext cx="16049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Book Antiqua" charset="0"/>
                <a:ea typeface="宋体" charset="0"/>
              </a:defRPr>
            </a:lvl1pPr>
            <a:lvl2pPr marL="742950" indent="-285750">
              <a:defRPr sz="2400">
                <a:solidFill>
                  <a:srgbClr val="0000FF"/>
                </a:solidFill>
                <a:latin typeface="Book Antiqua" charset="0"/>
                <a:ea typeface="宋体" charset="0"/>
              </a:defRPr>
            </a:lvl2pPr>
            <a:lvl3pPr marL="1143000" indent="-228600">
              <a:defRPr sz="2000">
                <a:solidFill>
                  <a:srgbClr val="009900"/>
                </a:solidFill>
                <a:latin typeface="Book Antiqua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5pPr>
            <a:lvl6pPr marL="25146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6pPr>
            <a:lvl7pPr marL="29718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7pPr>
            <a:lvl8pPr marL="34290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8pPr>
            <a:lvl9pPr marL="38862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9pPr>
          </a:lstStyle>
          <a:p>
            <a:pPr algn="just">
              <a:lnSpc>
                <a:spcPct val="80000"/>
              </a:lnSpc>
              <a:spcBef>
                <a:spcPct val="50000"/>
              </a:spcBef>
              <a:buSzPct val="75000"/>
              <a:defRPr/>
            </a:pPr>
            <a:r>
              <a:rPr lang="zh-CN" altLang="en-US" sz="1400" dirty="0" smtClean="0">
                <a:latin typeface="黑体"/>
                <a:ea typeface="黑体"/>
                <a:cs typeface="黑体"/>
              </a:rPr>
              <a:t>去除空间冗余</a:t>
            </a:r>
          </a:p>
        </p:txBody>
      </p:sp>
      <p:sp>
        <p:nvSpPr>
          <p:cNvPr id="23" name="Text Box 290"/>
          <p:cNvSpPr txBox="1">
            <a:spLocks noChangeArrowheads="1"/>
          </p:cNvSpPr>
          <p:nvPr/>
        </p:nvSpPr>
        <p:spPr bwMode="auto">
          <a:xfrm>
            <a:off x="5040052" y="1556792"/>
            <a:ext cx="16049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Book Antiqua" charset="0"/>
                <a:ea typeface="宋体" charset="0"/>
              </a:defRPr>
            </a:lvl1pPr>
            <a:lvl2pPr marL="742950" indent="-285750">
              <a:defRPr sz="2400">
                <a:solidFill>
                  <a:srgbClr val="0000FF"/>
                </a:solidFill>
                <a:latin typeface="Book Antiqua" charset="0"/>
                <a:ea typeface="宋体" charset="0"/>
              </a:defRPr>
            </a:lvl2pPr>
            <a:lvl3pPr marL="1143000" indent="-228600">
              <a:defRPr sz="2000">
                <a:solidFill>
                  <a:srgbClr val="009900"/>
                </a:solidFill>
                <a:latin typeface="Book Antiqua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5pPr>
            <a:lvl6pPr marL="25146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6pPr>
            <a:lvl7pPr marL="29718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7pPr>
            <a:lvl8pPr marL="34290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8pPr>
            <a:lvl9pPr marL="3886200" indent="-228600" eaLnBrk="0" hangingPunct="0">
              <a:buFont typeface="Wingdings" charset="0"/>
              <a:defRPr sz="2000">
                <a:solidFill>
                  <a:schemeClr val="tx1"/>
                </a:solidFill>
                <a:latin typeface="Book Antiqua" charset="0"/>
                <a:ea typeface="宋体" charset="0"/>
              </a:defRPr>
            </a:lvl9pPr>
          </a:lstStyle>
          <a:p>
            <a:pPr algn="just">
              <a:lnSpc>
                <a:spcPct val="80000"/>
              </a:lnSpc>
              <a:spcBef>
                <a:spcPct val="50000"/>
              </a:spcBef>
              <a:buSzPct val="75000"/>
              <a:defRPr/>
            </a:pPr>
            <a:r>
              <a:rPr lang="zh-CN" altLang="en-US" sz="1400" dirty="0" smtClean="0">
                <a:latin typeface="黑体"/>
                <a:ea typeface="黑体"/>
                <a:cs typeface="黑体"/>
              </a:rPr>
              <a:t>去除空间冗余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71800" y="4534088"/>
            <a:ext cx="503446" cy="16312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endParaRPr kumimoji="1" lang="en-US" altLang="zh-CN" sz="2000" dirty="0" smtClean="0">
              <a:latin typeface="Hei"/>
              <a:ea typeface="Hei"/>
              <a:cs typeface="Hei"/>
            </a:endParaRPr>
          </a:p>
          <a:p>
            <a:pPr algn="r"/>
            <a:endParaRPr lang="en-US" altLang="zh-CN" sz="2000" dirty="0">
              <a:latin typeface="Hei"/>
              <a:ea typeface="Hei"/>
              <a:cs typeface="Hei"/>
            </a:endParaRPr>
          </a:p>
          <a:p>
            <a:pPr algn="r"/>
            <a:r>
              <a:rPr kumimoji="1" lang="en-US" altLang="zh-CN" sz="2000" dirty="0" smtClean="0">
                <a:latin typeface="Hei"/>
                <a:ea typeface="Hei"/>
                <a:cs typeface="Hei"/>
              </a:rPr>
              <a:t>~</a:t>
            </a:r>
            <a:r>
              <a:rPr kumimoji="1" lang="zh-CN" altLang="zh-CN" sz="2000" dirty="0" smtClean="0">
                <a:latin typeface="Hei"/>
                <a:ea typeface="Hei"/>
                <a:cs typeface="Hei"/>
              </a:rPr>
              <a:t>2</a:t>
            </a:r>
            <a:endParaRPr kumimoji="1" lang="en-US" altLang="zh-CN" sz="2000" dirty="0" smtClean="0">
              <a:latin typeface="Hei"/>
              <a:ea typeface="Hei"/>
              <a:cs typeface="Hei"/>
            </a:endParaRPr>
          </a:p>
          <a:p>
            <a:pPr algn="r"/>
            <a:endParaRPr lang="en-US" altLang="zh-CN" sz="2000" dirty="0">
              <a:latin typeface="Hei"/>
              <a:ea typeface="Hei"/>
              <a:cs typeface="Hei"/>
            </a:endParaRPr>
          </a:p>
          <a:p>
            <a:pPr algn="r"/>
            <a:endParaRPr kumimoji="1" lang="zh-CN" altLang="en-US" sz="2000" dirty="0">
              <a:latin typeface="Hei"/>
              <a:ea typeface="Hei"/>
              <a:cs typeface="Hei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59932" y="4534088"/>
            <a:ext cx="575454" cy="16312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en-US" altLang="zh-CN" sz="2000" dirty="0" smtClean="0">
              <a:latin typeface="Hei"/>
              <a:ea typeface="Hei"/>
              <a:cs typeface="Hei"/>
            </a:endParaRPr>
          </a:p>
          <a:p>
            <a:endParaRPr lang="en-US" altLang="zh-CN" sz="2000" dirty="0">
              <a:latin typeface="Hei"/>
              <a:ea typeface="Hei"/>
              <a:cs typeface="Hei"/>
            </a:endParaRPr>
          </a:p>
          <a:p>
            <a:pPr algn="r"/>
            <a:r>
              <a:rPr kumimoji="1" lang="en-US" altLang="zh-CN" sz="2000" dirty="0" smtClean="0">
                <a:latin typeface="Hei"/>
                <a:ea typeface="Hei"/>
                <a:cs typeface="Hei"/>
              </a:rPr>
              <a:t>~3</a:t>
            </a:r>
          </a:p>
          <a:p>
            <a:endParaRPr lang="en-US" altLang="zh-CN" sz="2000" dirty="0">
              <a:latin typeface="Hei"/>
              <a:ea typeface="Hei"/>
              <a:cs typeface="Hei"/>
            </a:endParaRPr>
          </a:p>
          <a:p>
            <a:endParaRPr lang="en-US" altLang="zh-CN" sz="2000" dirty="0">
              <a:latin typeface="Hei"/>
              <a:ea typeface="Hei"/>
              <a:cs typeface="Hei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20072" y="4534088"/>
            <a:ext cx="732350" cy="16312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000" dirty="0" smtClean="0">
                <a:solidFill>
                  <a:srgbClr val="FF0000"/>
                </a:solidFill>
                <a:latin typeface="Hei"/>
                <a:ea typeface="Hei"/>
                <a:cs typeface="Hei"/>
              </a:rPr>
              <a:t>~3</a:t>
            </a:r>
          </a:p>
          <a:p>
            <a:pPr algn="r"/>
            <a:endParaRPr lang="en-US" altLang="zh-CN" sz="2000" dirty="0">
              <a:solidFill>
                <a:srgbClr val="FF0000"/>
              </a:solidFill>
              <a:latin typeface="Hei"/>
              <a:ea typeface="Hei"/>
              <a:cs typeface="Hei"/>
            </a:endParaRPr>
          </a:p>
          <a:p>
            <a:pPr algn="r"/>
            <a:r>
              <a:rPr kumimoji="1" lang="en-US" altLang="zh-CN" sz="2000" dirty="0" smtClean="0">
                <a:solidFill>
                  <a:srgbClr val="FF0000"/>
                </a:solidFill>
                <a:latin typeface="Hei"/>
                <a:ea typeface="Hei"/>
                <a:cs typeface="Hei"/>
              </a:rPr>
              <a:t>~6</a:t>
            </a:r>
          </a:p>
          <a:p>
            <a:pPr algn="r"/>
            <a:endParaRPr lang="en-US" altLang="zh-CN" sz="2000" dirty="0">
              <a:solidFill>
                <a:srgbClr val="FF0000"/>
              </a:solidFill>
              <a:latin typeface="Hei"/>
              <a:ea typeface="Hei"/>
              <a:cs typeface="Hei"/>
            </a:endParaRPr>
          </a:p>
          <a:p>
            <a:pPr algn="r"/>
            <a:r>
              <a:rPr kumimoji="1" lang="en-US" altLang="zh-CN" sz="2000" dirty="0" smtClean="0">
                <a:solidFill>
                  <a:srgbClr val="FF0000"/>
                </a:solidFill>
                <a:latin typeface="Hei"/>
                <a:ea typeface="Hei"/>
                <a:cs typeface="Hei"/>
              </a:rPr>
              <a:t>~10</a:t>
            </a:r>
            <a:endParaRPr kumimoji="1" lang="zh-CN" altLang="en-US" sz="2000" dirty="0">
              <a:solidFill>
                <a:srgbClr val="FF0000"/>
              </a:solidFill>
              <a:latin typeface="Hei"/>
              <a:ea typeface="Hei"/>
              <a:cs typeface="Hei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24228" y="4545124"/>
            <a:ext cx="503446" cy="16312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endParaRPr kumimoji="1" lang="en-US" altLang="zh-CN" sz="2000" dirty="0" smtClean="0">
              <a:latin typeface="Hei"/>
              <a:ea typeface="Hei"/>
              <a:cs typeface="Hei"/>
            </a:endParaRPr>
          </a:p>
          <a:p>
            <a:pPr algn="r"/>
            <a:endParaRPr lang="en-US" altLang="zh-CN" sz="2000" dirty="0">
              <a:latin typeface="Hei"/>
              <a:ea typeface="Hei"/>
              <a:cs typeface="Hei"/>
            </a:endParaRPr>
          </a:p>
          <a:p>
            <a:pPr algn="r"/>
            <a:r>
              <a:rPr kumimoji="1" lang="en-US" altLang="zh-CN" sz="2000" dirty="0" smtClean="0">
                <a:latin typeface="Hei"/>
                <a:ea typeface="Hei"/>
                <a:cs typeface="Hei"/>
              </a:rPr>
              <a:t>~3</a:t>
            </a:r>
          </a:p>
          <a:p>
            <a:pPr algn="r"/>
            <a:endParaRPr lang="en-US" altLang="zh-CN" sz="2000" dirty="0">
              <a:latin typeface="Hei"/>
              <a:ea typeface="Hei"/>
              <a:cs typeface="Hei"/>
            </a:endParaRPr>
          </a:p>
          <a:p>
            <a:pPr algn="r"/>
            <a:endParaRPr lang="en-US" altLang="zh-CN" sz="2000" dirty="0">
              <a:latin typeface="Hei"/>
              <a:ea typeface="Hei"/>
              <a:cs typeface="Hei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7544" y="4623230"/>
            <a:ext cx="2412268" cy="15081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+mn-lt"/>
                <a:ea typeface="Hei"/>
                <a:cs typeface="Hei"/>
              </a:rPr>
              <a:t>1994</a:t>
            </a:r>
            <a:r>
              <a:rPr kumimoji="1" lang="zh-CN" altLang="en-US" sz="1600" dirty="0" smtClean="0">
                <a:latin typeface="+mn-lt"/>
                <a:ea typeface="Hei"/>
                <a:cs typeface="Hei"/>
              </a:rPr>
              <a:t> </a:t>
            </a:r>
            <a:r>
              <a:rPr kumimoji="1" lang="en-US" altLang="zh-CN" sz="1600" dirty="0" smtClean="0">
                <a:latin typeface="+mn-lt"/>
                <a:ea typeface="Hei"/>
                <a:cs typeface="Hei"/>
              </a:rPr>
              <a:t>MPEG-2</a:t>
            </a:r>
          </a:p>
          <a:p>
            <a:endParaRPr lang="en-US" altLang="zh-CN" sz="2000" dirty="0">
              <a:latin typeface="+mn-lt"/>
              <a:ea typeface="Hei"/>
              <a:cs typeface="Hei"/>
            </a:endParaRPr>
          </a:p>
          <a:p>
            <a:r>
              <a:rPr kumimoji="1" lang="en-US" altLang="zh-CN" sz="1600" dirty="0" smtClean="0">
                <a:latin typeface="+mn-lt"/>
                <a:ea typeface="Hei"/>
                <a:cs typeface="Hei"/>
              </a:rPr>
              <a:t>2003</a:t>
            </a:r>
            <a:r>
              <a:rPr kumimoji="1" lang="zh-CN" altLang="en-US" sz="1600" dirty="0" smtClean="0">
                <a:latin typeface="+mn-lt"/>
                <a:ea typeface="Hei"/>
                <a:cs typeface="Hei"/>
              </a:rPr>
              <a:t> </a:t>
            </a:r>
            <a:r>
              <a:rPr kumimoji="1" lang="en-US" altLang="zh-CN" sz="1600" dirty="0" smtClean="0">
                <a:latin typeface="+mn-lt"/>
                <a:ea typeface="Hei"/>
                <a:cs typeface="Hei"/>
              </a:rPr>
              <a:t>AVC/H.264</a:t>
            </a:r>
            <a:r>
              <a:rPr lang="zh-CN" altLang="en-US" sz="1600" dirty="0" smtClean="0">
                <a:latin typeface="+mn-lt"/>
                <a:ea typeface="Hei"/>
                <a:cs typeface="Hei"/>
              </a:rPr>
              <a:t>, </a:t>
            </a:r>
            <a:r>
              <a:rPr lang="en-US" altLang="zh-CN" sz="1600" dirty="0" smtClean="0">
                <a:latin typeface="+mn-lt"/>
                <a:ea typeface="Hei"/>
                <a:cs typeface="Hei"/>
              </a:rPr>
              <a:t>AVS1</a:t>
            </a:r>
            <a:endParaRPr kumimoji="1" lang="en-US" altLang="zh-CN" sz="1600" dirty="0" smtClean="0">
              <a:latin typeface="+mn-lt"/>
              <a:ea typeface="Hei"/>
              <a:cs typeface="Hei"/>
            </a:endParaRPr>
          </a:p>
          <a:p>
            <a:endParaRPr lang="en-US" altLang="zh-CN" sz="2400" dirty="0">
              <a:latin typeface="+mn-lt"/>
              <a:ea typeface="Hei"/>
              <a:cs typeface="Hei"/>
            </a:endParaRPr>
          </a:p>
          <a:p>
            <a:r>
              <a:rPr lang="en-US" altLang="zh-CN" sz="1600" dirty="0" smtClean="0">
                <a:ea typeface="Hei"/>
                <a:cs typeface="Hei"/>
              </a:rPr>
              <a:t>2013</a:t>
            </a:r>
            <a:r>
              <a:rPr lang="zh-CN" altLang="en-US" sz="1600" dirty="0" smtClean="0">
                <a:ea typeface="Hei"/>
                <a:cs typeface="Hei"/>
              </a:rPr>
              <a:t> </a:t>
            </a:r>
            <a:r>
              <a:rPr lang="en-US" altLang="zh-CN" sz="1600" dirty="0" smtClean="0">
                <a:ea typeface="Hei"/>
                <a:cs typeface="Hei"/>
              </a:rPr>
              <a:t>HEVC</a:t>
            </a:r>
            <a:r>
              <a:rPr lang="en-US" altLang="zh-CN" sz="1600" dirty="0">
                <a:ea typeface="Hei"/>
                <a:cs typeface="Hei"/>
              </a:rPr>
              <a:t>/H.</a:t>
            </a:r>
            <a:r>
              <a:rPr lang="en-US" altLang="zh-CN" sz="1600" dirty="0" smtClean="0">
                <a:ea typeface="Hei"/>
                <a:cs typeface="Hei"/>
              </a:rPr>
              <a:t>265</a:t>
            </a:r>
            <a:r>
              <a:rPr lang="zh-CN" altLang="en-US" sz="1600" dirty="0" smtClean="0">
                <a:ea typeface="Hei"/>
                <a:cs typeface="Hei"/>
              </a:rPr>
              <a:t>,</a:t>
            </a:r>
            <a:r>
              <a:rPr lang="en-US" altLang="zh-CN" sz="1600" dirty="0" smtClean="0">
                <a:ea typeface="Hei"/>
                <a:cs typeface="Hei"/>
              </a:rPr>
              <a:t>AVS2</a:t>
            </a:r>
            <a:endParaRPr kumimoji="1" lang="zh-CN" altLang="en-US" sz="1600" dirty="0">
              <a:latin typeface="+mn-lt"/>
              <a:ea typeface="Hei"/>
              <a:cs typeface="Hei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76356" y="4545124"/>
            <a:ext cx="876366" cy="163121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000" dirty="0" smtClean="0">
                <a:latin typeface="Hei"/>
                <a:ea typeface="Hei"/>
                <a:cs typeface="Hei"/>
              </a:rPr>
              <a:t>50</a:t>
            </a:r>
            <a:r>
              <a:rPr lang="zh-CN" altLang="en-US" sz="2000" dirty="0" smtClean="0">
                <a:latin typeface="Hei"/>
                <a:ea typeface="Hei"/>
                <a:cs typeface="Hei"/>
              </a:rPr>
              <a:t>倍</a:t>
            </a:r>
            <a:endParaRPr kumimoji="1" lang="en-US" altLang="zh-CN" sz="2000" dirty="0" smtClean="0">
              <a:latin typeface="Hei"/>
              <a:ea typeface="Hei"/>
              <a:cs typeface="Hei"/>
            </a:endParaRPr>
          </a:p>
          <a:p>
            <a:pPr algn="r"/>
            <a:endParaRPr lang="en-US" altLang="zh-CN" sz="2000" dirty="0">
              <a:latin typeface="Hei"/>
              <a:ea typeface="Hei"/>
              <a:cs typeface="Hei"/>
            </a:endParaRPr>
          </a:p>
          <a:p>
            <a:pPr algn="r"/>
            <a:r>
              <a:rPr lang="en-US" altLang="zh-CN" sz="2000" dirty="0" smtClean="0">
                <a:latin typeface="Hei"/>
                <a:ea typeface="Hei"/>
                <a:cs typeface="Hei"/>
              </a:rPr>
              <a:t>100</a:t>
            </a:r>
            <a:r>
              <a:rPr lang="zh-CN" altLang="en-US" sz="2000" dirty="0" smtClean="0">
                <a:latin typeface="Hei"/>
                <a:ea typeface="Hei"/>
                <a:cs typeface="Hei"/>
              </a:rPr>
              <a:t>倍</a:t>
            </a:r>
            <a:endParaRPr lang="en-US" altLang="zh-CN" sz="2000" dirty="0" smtClean="0">
              <a:latin typeface="Hei"/>
              <a:ea typeface="Hei"/>
              <a:cs typeface="Hei"/>
            </a:endParaRPr>
          </a:p>
          <a:p>
            <a:pPr algn="r"/>
            <a:endParaRPr lang="en-US" altLang="zh-CN" sz="2000" dirty="0" smtClean="0">
              <a:latin typeface="Hei"/>
              <a:ea typeface="Hei"/>
              <a:cs typeface="Hei"/>
            </a:endParaRPr>
          </a:p>
          <a:p>
            <a:pPr algn="r"/>
            <a:r>
              <a:rPr lang="en-US" altLang="zh-CN" sz="2000" dirty="0" smtClean="0">
                <a:latin typeface="Hei"/>
                <a:ea typeface="Hei"/>
                <a:cs typeface="Hei"/>
              </a:rPr>
              <a:t>200</a:t>
            </a:r>
            <a:r>
              <a:rPr lang="zh-CN" altLang="en-US" sz="2000" dirty="0" smtClean="0">
                <a:latin typeface="Hei"/>
                <a:ea typeface="Hei"/>
                <a:cs typeface="Hei"/>
              </a:rPr>
              <a:t>倍</a:t>
            </a:r>
            <a:endParaRPr lang="en-US" altLang="zh-CN" sz="2000" dirty="0">
              <a:latin typeface="Hei"/>
              <a:ea typeface="Hei"/>
              <a:cs typeface="Hei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1655676" y="1988840"/>
            <a:ext cx="1296144" cy="2232248"/>
          </a:xfrm>
          <a:prstGeom prst="rightArrow">
            <a:avLst/>
          </a:prstGeom>
          <a:solidFill>
            <a:srgbClr val="144D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3311860" y="2384884"/>
            <a:ext cx="972108" cy="1440160"/>
          </a:xfrm>
          <a:prstGeom prst="rightArrow">
            <a:avLst>
              <a:gd name="adj1" fmla="val 50000"/>
              <a:gd name="adj2" fmla="val 45740"/>
            </a:avLst>
          </a:prstGeom>
          <a:solidFill>
            <a:srgbClr val="144D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2846003" y="1817688"/>
            <a:ext cx="461665" cy="2583420"/>
          </a:xfrm>
          <a:prstGeom prst="rect">
            <a:avLst/>
          </a:prstGeom>
          <a:solidFill>
            <a:srgbClr val="A30D12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vert="eaVert"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sz="1800" dirty="0" smtClean="0">
                <a:solidFill>
                  <a:srgbClr val="FFFF00"/>
                </a:solidFill>
                <a:latin typeface="黑体"/>
                <a:ea typeface="黑体"/>
                <a:cs typeface="黑体"/>
              </a:rPr>
              <a:t>  颜色空间变换   </a:t>
            </a:r>
            <a:endParaRPr kumimoji="0" lang="en-US" altLang="zh-CN" sz="1800" dirty="0">
              <a:solidFill>
                <a:srgbClr val="FFFF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4608004" y="2681300"/>
            <a:ext cx="972108" cy="855712"/>
          </a:xfrm>
          <a:prstGeom prst="rightArrow">
            <a:avLst>
              <a:gd name="adj1" fmla="val 50000"/>
              <a:gd name="adj2" fmla="val 45740"/>
            </a:avLst>
          </a:prstGeom>
          <a:solidFill>
            <a:srgbClr val="144D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5904148" y="2924944"/>
            <a:ext cx="864096" cy="360040"/>
          </a:xfrm>
          <a:prstGeom prst="rightArrow">
            <a:avLst>
              <a:gd name="adj1" fmla="val 50000"/>
              <a:gd name="adj2" fmla="val 45740"/>
            </a:avLst>
          </a:prstGeom>
          <a:solidFill>
            <a:srgbClr val="144D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7200292" y="3032956"/>
            <a:ext cx="828092" cy="155774"/>
          </a:xfrm>
          <a:prstGeom prst="rightArrow">
            <a:avLst>
              <a:gd name="adj1" fmla="val 50000"/>
              <a:gd name="adj2" fmla="val 45740"/>
            </a:avLst>
          </a:prstGeom>
          <a:solidFill>
            <a:srgbClr val="144D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4142990" y="1808820"/>
            <a:ext cx="461665" cy="2592288"/>
          </a:xfrm>
          <a:prstGeom prst="rect">
            <a:avLst/>
          </a:prstGeom>
          <a:solidFill>
            <a:srgbClr val="A30D12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kumimoji="0" sz="1800">
                <a:solidFill>
                  <a:srgbClr val="FFFF00"/>
                </a:solidFill>
                <a:latin typeface="黑体"/>
                <a:ea typeface="黑体"/>
                <a:cs typeface="黑体"/>
              </a:defRPr>
            </a:lvl1pPr>
            <a:lvl2pPr marL="742950" indent="-285750">
              <a:defRPr sz="2400"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lang="zh-CN" altLang="en-US" dirty="0"/>
              <a:t> </a:t>
            </a:r>
            <a:r>
              <a:rPr lang="zh-CN" altLang="en-US" dirty="0" smtClean="0"/>
              <a:t> 变换和比</a:t>
            </a:r>
            <a:r>
              <a:rPr lang="zh-CN" altLang="en-US" dirty="0"/>
              <a:t>特分配  </a:t>
            </a:r>
            <a:endParaRPr lang="en-US" altLang="zh-CN" dirty="0"/>
          </a:p>
        </p:txBody>
      </p:sp>
      <p:sp>
        <p:nvSpPr>
          <p:cNvPr id="26630" name="Text Box 5"/>
          <p:cNvSpPr txBox="1">
            <a:spLocks noChangeArrowheads="1"/>
          </p:cNvSpPr>
          <p:nvPr/>
        </p:nvSpPr>
        <p:spPr bwMode="auto">
          <a:xfrm>
            <a:off x="6735378" y="2492896"/>
            <a:ext cx="461665" cy="1368152"/>
          </a:xfrm>
          <a:prstGeom prst="rect">
            <a:avLst/>
          </a:prstGeom>
          <a:solidFill>
            <a:srgbClr val="A30D12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kumimoji="0" sz="1800">
                <a:solidFill>
                  <a:srgbClr val="FFFF00"/>
                </a:solidFill>
                <a:latin typeface="黑体"/>
                <a:ea typeface="黑体"/>
                <a:cs typeface="黑体"/>
              </a:defRPr>
            </a:lvl1pPr>
            <a:lvl2pPr marL="742950" indent="-285750">
              <a:defRPr sz="2400"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lang="zh-CN" altLang="en-US" dirty="0"/>
              <a:t>  熵编码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88201" y="510202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/>
              <a:t>×</a:t>
            </a:r>
            <a:endParaRPr kumimoji="1" lang="zh-CN" altLang="en-US" sz="2800" b="1" dirty="0"/>
          </a:p>
        </p:txBody>
      </p:sp>
      <p:sp>
        <p:nvSpPr>
          <p:cNvPr id="37" name="文本框 36"/>
          <p:cNvSpPr txBox="1"/>
          <p:nvPr/>
        </p:nvSpPr>
        <p:spPr>
          <a:xfrm>
            <a:off x="7268221" y="4869160"/>
            <a:ext cx="6340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&gt;</a:t>
            </a:r>
            <a:endParaRPr kumimoji="1" lang="zh-CN" altLang="en-US" sz="6000" dirty="0"/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436096" y="1808820"/>
            <a:ext cx="461665" cy="2592288"/>
          </a:xfrm>
          <a:prstGeom prst="rect">
            <a:avLst/>
          </a:prstGeom>
          <a:solidFill>
            <a:srgbClr val="A30D12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kumimoji="0" sz="1800">
                <a:solidFill>
                  <a:srgbClr val="FFFF00"/>
                </a:solidFill>
                <a:latin typeface="黑体"/>
                <a:ea typeface="黑体"/>
                <a:cs typeface="黑体"/>
              </a:defRPr>
            </a:lvl1pPr>
            <a:lvl2pPr marL="742950" indent="-285750">
              <a:defRPr sz="2400"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lang="zh-CN" altLang="en-US" dirty="0" smtClean="0"/>
              <a:t> 预测与运动估计</a:t>
            </a:r>
            <a:endParaRPr lang="en-US" altLang="zh-CN" dirty="0"/>
          </a:p>
        </p:txBody>
      </p:sp>
      <p:sp>
        <p:nvSpPr>
          <p:cNvPr id="33" name="文本框 32"/>
          <p:cNvSpPr txBox="1"/>
          <p:nvPr/>
        </p:nvSpPr>
        <p:spPr>
          <a:xfrm>
            <a:off x="4748341" y="510202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/>
              <a:t>×</a:t>
            </a:r>
            <a:endParaRPr kumimoji="1" lang="zh-CN" altLang="en-US" sz="28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6120172" y="508518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/>
              <a:t>×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4264023"/>
      </p:ext>
    </p:extLst>
  </p:cSld>
  <p:clrMapOvr>
    <a:masterClrMapping/>
  </p:clrMapOvr>
  <p:transition xmlns:p14="http://schemas.microsoft.com/office/powerpoint/2010/main" advTm="73608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18840" y="3376629"/>
            <a:ext cx="3420380" cy="1332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500" dirty="0" smtClean="0"/>
              <a:t>Intra</a:t>
            </a:r>
            <a:r>
              <a:rPr kumimoji="1" lang="zh-CN" altLang="en-US" sz="11500" dirty="0" smtClean="0"/>
              <a:t> </a:t>
            </a:r>
            <a:endParaRPr kumimoji="1" lang="zh-CN" altLang="en-US" sz="115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dirty="0" smtClean="0">
                <a:latin typeface="黑体"/>
                <a:ea typeface="黑体"/>
                <a:cs typeface="黑体"/>
              </a:rPr>
              <a:t>预测编码</a:t>
            </a:r>
            <a:r>
              <a:rPr lang="zh-CN" altLang="en-US" sz="4800" dirty="0" smtClean="0">
                <a:latin typeface="黑体"/>
                <a:ea typeface="黑体"/>
                <a:cs typeface="黑体"/>
              </a:rPr>
              <a:t>的作用</a:t>
            </a:r>
            <a:endParaRPr kumimoji="1" lang="zh-CN" altLang="en-US" sz="4800" dirty="0">
              <a:latin typeface="黑体"/>
              <a:ea typeface="黑体"/>
              <a:cs typeface="黑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924" y="1880828"/>
            <a:ext cx="124906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endParaRPr kumimoji="1" lang="zh-CN" altLang="en-US" sz="166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6760" y="4725144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/>
                <a:ea typeface="黑体"/>
                <a:cs typeface="Times New Roman"/>
              </a:rPr>
              <a:t>DCT</a:t>
            </a:r>
            <a:r>
              <a:rPr lang="zh-CN" altLang="en-US" sz="2000" dirty="0" smtClean="0">
                <a:latin typeface="Times New Roman"/>
                <a:ea typeface="黑体"/>
                <a:cs typeface="Times New Roman"/>
              </a:rPr>
              <a:t>变换</a:t>
            </a:r>
            <a:endParaRPr lang="en-US" altLang="zh-CN" sz="2000" dirty="0" smtClean="0">
              <a:latin typeface="Times New Roman"/>
              <a:ea typeface="黑体"/>
              <a:cs typeface="Times New Roman"/>
            </a:endParaRPr>
          </a:p>
          <a:p>
            <a:pPr algn="ctr"/>
            <a:r>
              <a:rPr kumimoji="1" lang="zh-CN" altLang="zh-CN" sz="2000" dirty="0" smtClean="0">
                <a:latin typeface="Times New Roman"/>
                <a:ea typeface="黑体"/>
                <a:cs typeface="Times New Roman"/>
              </a:rPr>
              <a:t>+</a:t>
            </a:r>
            <a:endParaRPr kumimoji="1" lang="en-US" altLang="zh-CN" sz="2000" dirty="0" smtClean="0">
              <a:latin typeface="Times New Roman"/>
              <a:ea typeface="黑体"/>
              <a:cs typeface="Times New Roman"/>
            </a:endParaRPr>
          </a:p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Times New Roman"/>
                <a:ea typeface="黑体"/>
                <a:cs typeface="Times New Roman"/>
              </a:rPr>
              <a:t>可变块尺寸</a:t>
            </a:r>
            <a:endParaRPr lang="en-US" altLang="zh-CN" sz="2000" dirty="0" smtClean="0">
              <a:solidFill>
                <a:srgbClr val="FF0000"/>
              </a:solidFill>
              <a:latin typeface="Times New Roman"/>
              <a:ea typeface="黑体"/>
              <a:cs typeface="Times New Roman"/>
            </a:endParaRPr>
          </a:p>
          <a:p>
            <a:pPr algn="ctr"/>
            <a:r>
              <a:rPr kumimoji="1" lang="zh-CN" altLang="zh-CN" sz="2000" dirty="0" smtClean="0">
                <a:solidFill>
                  <a:srgbClr val="FF0000"/>
                </a:solidFill>
                <a:latin typeface="Times New Roman"/>
                <a:ea typeface="黑体"/>
                <a:cs typeface="Times New Roman"/>
              </a:rPr>
              <a:t>+</a:t>
            </a:r>
            <a:endParaRPr kumimoji="1" lang="en-US" altLang="zh-CN" sz="2000" dirty="0" smtClean="0">
              <a:solidFill>
                <a:srgbClr val="FF0000"/>
              </a:solidFill>
              <a:latin typeface="Times New Roman"/>
              <a:ea typeface="黑体"/>
              <a:cs typeface="Times New Roman"/>
            </a:endParaRPr>
          </a:p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Times New Roman"/>
                <a:ea typeface="黑体"/>
                <a:cs typeface="Times New Roman"/>
              </a:rPr>
              <a:t>帧内预测</a:t>
            </a:r>
            <a:endParaRPr kumimoji="1" lang="zh-CN" altLang="en-US" sz="2000" dirty="0">
              <a:solidFill>
                <a:srgbClr val="FF0000"/>
              </a:solidFill>
              <a:latin typeface="Times New Roman"/>
              <a:ea typeface="黑体"/>
              <a:cs typeface="Times New Roman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58352" y="4725144"/>
            <a:ext cx="20569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Times New Roman"/>
                <a:ea typeface="黑体"/>
                <a:cs typeface="Times New Roman"/>
              </a:rPr>
              <a:t>小波变换</a:t>
            </a:r>
            <a:endParaRPr lang="en-US" altLang="zh-CN" sz="2000" dirty="0" smtClean="0">
              <a:solidFill>
                <a:srgbClr val="FF0000"/>
              </a:solidFill>
              <a:latin typeface="Times New Roman"/>
              <a:ea typeface="黑体"/>
              <a:cs typeface="Times New Roman"/>
            </a:endParaRPr>
          </a:p>
          <a:p>
            <a:pPr algn="ctr"/>
            <a:endParaRPr lang="en-US" altLang="zh-CN" sz="2000" dirty="0" smtClean="0">
              <a:latin typeface="Times New Roman"/>
              <a:ea typeface="黑体"/>
              <a:cs typeface="Times New Roman"/>
            </a:endParaRPr>
          </a:p>
          <a:p>
            <a:pPr algn="ctr"/>
            <a:r>
              <a:rPr lang="zh-CN" altLang="en-US" dirty="0" smtClean="0">
                <a:latin typeface="Times New Roman"/>
                <a:ea typeface="黑体"/>
                <a:cs typeface="Times New Roman"/>
              </a:rPr>
              <a:t>替代</a:t>
            </a:r>
            <a:endParaRPr lang="en-US" altLang="zh-CN" dirty="0" smtClean="0">
              <a:latin typeface="Times New Roman"/>
              <a:ea typeface="黑体"/>
              <a:cs typeface="Times New Roman"/>
            </a:endParaRPr>
          </a:p>
          <a:p>
            <a:pPr algn="ctr"/>
            <a:endParaRPr lang="en-US" altLang="zh-CN" sz="2000" dirty="0" smtClean="0">
              <a:latin typeface="Times New Roman"/>
              <a:ea typeface="黑体"/>
              <a:cs typeface="Times New Roman"/>
            </a:endParaRPr>
          </a:p>
          <a:p>
            <a:pPr algn="ctr"/>
            <a:r>
              <a:rPr lang="en-US" altLang="zh-CN" sz="2000" dirty="0" smtClean="0">
                <a:latin typeface="Times New Roman"/>
                <a:ea typeface="黑体"/>
                <a:cs typeface="Times New Roman"/>
              </a:rPr>
              <a:t>JPEG</a:t>
            </a:r>
            <a:r>
              <a:rPr lang="zh-CN" altLang="en-US" sz="2000" dirty="0" smtClean="0">
                <a:latin typeface="Times New Roman"/>
                <a:ea typeface="黑体"/>
                <a:cs typeface="Times New Roman"/>
              </a:rPr>
              <a:t>的</a:t>
            </a:r>
            <a:r>
              <a:rPr lang="en-US" altLang="zh-CN" sz="2000" dirty="0" smtClean="0">
                <a:latin typeface="Times New Roman"/>
                <a:ea typeface="黑体"/>
                <a:cs typeface="Times New Roman"/>
              </a:rPr>
              <a:t>DCT</a:t>
            </a:r>
            <a:r>
              <a:rPr lang="zh-CN" altLang="en-US" sz="2000" dirty="0" smtClean="0">
                <a:latin typeface="Times New Roman"/>
                <a:ea typeface="黑体"/>
                <a:cs typeface="Times New Roman"/>
              </a:rPr>
              <a:t>变换</a:t>
            </a:r>
            <a:endParaRPr lang="en-US" altLang="zh-CN" sz="2000" dirty="0" smtClean="0">
              <a:latin typeface="Times New Roman"/>
              <a:ea typeface="黑体"/>
              <a:cs typeface="Times New Roman"/>
            </a:endParaRPr>
          </a:p>
        </p:txBody>
      </p:sp>
      <p:pic>
        <p:nvPicPr>
          <p:cNvPr id="11" name="Picture 6" descr="F:\ppt\工程实验室\u=1934343417,415385643&amp;fm=21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098" y="1971422"/>
            <a:ext cx="3431822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68" y="1935418"/>
            <a:ext cx="3384376" cy="133214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5184068" y="3231562"/>
            <a:ext cx="3384376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500" b="1" dirty="0" smtClean="0">
                <a:solidFill>
                  <a:schemeClr val="tx1"/>
                </a:solidFill>
                <a:latin typeface="Times New Roman"/>
                <a:ea typeface="Hei"/>
                <a:cs typeface="Times New Roman"/>
              </a:rPr>
              <a:t>2000</a:t>
            </a:r>
            <a:endParaRPr kumimoji="1" lang="zh-CN" altLang="en-US" sz="11500" b="1" dirty="0">
              <a:solidFill>
                <a:schemeClr val="tx1"/>
              </a:solidFill>
              <a:latin typeface="Times New Roman"/>
              <a:ea typeface="He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0041052"/>
      </p:ext>
    </p:extLst>
  </p:cSld>
  <p:clrMapOvr>
    <a:masterClrMapping/>
  </p:clrMapOvr>
  <p:transition xmlns:p14="http://schemas.microsoft.com/office/powerpoint/2010/main" advTm="41923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libri" charset="0"/>
                <a:ea typeface="黑体" charset="0"/>
                <a:cs typeface="黑体" charset="0"/>
              </a:rPr>
              <a:t>预测（</a:t>
            </a:r>
            <a:r>
              <a:rPr lang="en-US" altLang="zh-CN" dirty="0" smtClean="0">
                <a:latin typeface="Calibri" charset="0"/>
                <a:ea typeface="黑体" charset="0"/>
                <a:cs typeface="黑体" charset="0"/>
              </a:rPr>
              <a:t>Prediction</a:t>
            </a:r>
            <a:r>
              <a:rPr lang="zh-CN" altLang="en-US" dirty="0" smtClean="0">
                <a:latin typeface="Calibri" charset="0"/>
                <a:ea typeface="黑体" charset="0"/>
                <a:cs typeface="黑体" charset="0"/>
              </a:rPr>
              <a:t>）的力量</a:t>
            </a:r>
            <a:endParaRPr lang="zh-CN" altLang="en-US" dirty="0">
              <a:latin typeface="Calibri" charset="0"/>
              <a:ea typeface="黑体" charset="0"/>
              <a:cs typeface="黑体" charset="0"/>
            </a:endParaRPr>
          </a:p>
        </p:txBody>
      </p:sp>
      <p:pic>
        <p:nvPicPr>
          <p:cNvPr id="28674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2149475"/>
            <a:ext cx="425767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0900" y="2162175"/>
            <a:ext cx="4278313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91408" y="5481228"/>
            <a:ext cx="7769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+mn-lt"/>
              </a:rPr>
              <a:t>JPEG</a:t>
            </a:r>
            <a:r>
              <a:rPr kumimoji="1" lang="zh-CN" altLang="en-US" sz="2800" dirty="0" smtClean="0">
                <a:latin typeface="+mn-lt"/>
              </a:rPr>
              <a:t> </a:t>
            </a:r>
            <a:r>
              <a:rPr kumimoji="1" lang="en-US" altLang="zh-CN" sz="2800" dirty="0" smtClean="0">
                <a:latin typeface="+mn-lt"/>
              </a:rPr>
              <a:t>450:1=</a:t>
            </a:r>
            <a:r>
              <a:rPr lang="en-US" altLang="zh-CN" sz="2800" dirty="0" smtClean="0">
                <a:latin typeface="+mn-lt"/>
              </a:rPr>
              <a:t>40KB</a:t>
            </a:r>
            <a:r>
              <a:rPr lang="zh-CN" altLang="en-US" sz="2800" dirty="0" smtClean="0">
                <a:latin typeface="+mn-lt"/>
              </a:rPr>
              <a:t>               </a:t>
            </a:r>
            <a:r>
              <a:rPr lang="en-US" altLang="zh-CN" sz="2800" dirty="0" smtClean="0">
                <a:latin typeface="+mn-lt"/>
              </a:rPr>
              <a:t>HEVC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3600:1=5KB</a:t>
            </a:r>
            <a:endParaRPr kumimoji="1" lang="zh-CN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07657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libri" charset="0"/>
                <a:ea typeface="黑体" charset="0"/>
                <a:cs typeface="黑体" charset="0"/>
              </a:rPr>
              <a:t>群体相关性：预测的新维度</a:t>
            </a:r>
            <a:endParaRPr lang="zh-CN" altLang="en-US" dirty="0">
              <a:latin typeface="Calibri" charset="0"/>
              <a:ea typeface="黑体" charset="0"/>
              <a:cs typeface="黑体" charset="0"/>
            </a:endParaRPr>
          </a:p>
        </p:txBody>
      </p:sp>
      <p:pic>
        <p:nvPicPr>
          <p:cNvPr id="51202" name="内容占位符 3" descr="屏幕快照 2012-05-04 下午3.05.23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9875" y="1787525"/>
            <a:ext cx="8540750" cy="4697413"/>
          </a:xfrm>
        </p:spPr>
      </p:pic>
      <p:cxnSp>
        <p:nvCxnSpPr>
          <p:cNvPr id="7" name="直线箭头连接符 6"/>
          <p:cNvCxnSpPr/>
          <p:nvPr/>
        </p:nvCxnSpPr>
        <p:spPr>
          <a:xfrm>
            <a:off x="946150" y="2540000"/>
            <a:ext cx="2647950" cy="195897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2192338" y="2432050"/>
            <a:ext cx="1527175" cy="198437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H="1">
            <a:off x="3905250" y="2584450"/>
            <a:ext cx="192088" cy="1739900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4097338" y="2493963"/>
            <a:ext cx="1554162" cy="1830387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4495800" y="2432050"/>
            <a:ext cx="3922713" cy="206692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3563938" y="3503613"/>
            <a:ext cx="257175" cy="820737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823913" y="4745038"/>
            <a:ext cx="2665412" cy="0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679450" y="3741738"/>
            <a:ext cx="2809875" cy="906462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2108200" y="4962525"/>
            <a:ext cx="1611313" cy="80962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H="1">
            <a:off x="3594100" y="5057775"/>
            <a:ext cx="227013" cy="846138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V="1">
            <a:off x="1098550" y="4873625"/>
            <a:ext cx="2390775" cy="88582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V="1">
            <a:off x="4198938" y="3394075"/>
            <a:ext cx="922337" cy="976313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4495800" y="3554413"/>
            <a:ext cx="2506663" cy="1035050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 flipH="1">
            <a:off x="4495800" y="4498975"/>
            <a:ext cx="2379663" cy="27622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3992563" y="5057775"/>
            <a:ext cx="1254125" cy="71437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>
            <a:off x="4198938" y="5057775"/>
            <a:ext cx="2803525" cy="846138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H="1">
            <a:off x="4495800" y="4762500"/>
            <a:ext cx="4070350" cy="11112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 flipH="1" flipV="1">
            <a:off x="4405313" y="4962525"/>
            <a:ext cx="3836987" cy="80962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/>
          <p:nvPr/>
        </p:nvCxnSpPr>
        <p:spPr>
          <a:xfrm flipV="1">
            <a:off x="4291013" y="2540000"/>
            <a:ext cx="2711450" cy="187642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/>
          <p:nvPr/>
        </p:nvCxnSpPr>
        <p:spPr>
          <a:xfrm flipV="1">
            <a:off x="4495800" y="3394075"/>
            <a:ext cx="3746500" cy="125412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 flipH="1">
            <a:off x="4476750" y="4416425"/>
            <a:ext cx="1323975" cy="260350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227904"/>
      </p:ext>
    </p:extLst>
  </p:cSld>
  <p:clrMapOvr>
    <a:masterClrMapping/>
  </p:clrMapOvr>
  <p:transition xmlns:p14="http://schemas.microsoft.com/office/powerpoint/2010/main" advTm="29362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/>
          <p:cNvGrpSpPr/>
          <p:nvPr/>
        </p:nvGrpSpPr>
        <p:grpSpPr>
          <a:xfrm>
            <a:off x="3419872" y="80628"/>
            <a:ext cx="1839047" cy="2831196"/>
            <a:chOff x="3419872" y="80628"/>
            <a:chExt cx="1839047" cy="2831196"/>
          </a:xfrm>
        </p:grpSpPr>
        <p:sp>
          <p:nvSpPr>
            <p:cNvPr id="44" name="矩形 43"/>
            <p:cNvSpPr/>
            <p:nvPr/>
          </p:nvSpPr>
          <p:spPr>
            <a:xfrm>
              <a:off x="3599892" y="440668"/>
              <a:ext cx="1548172" cy="198022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9872" y="1124744"/>
              <a:ext cx="334323" cy="54006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2040" y="1977163"/>
              <a:ext cx="324036" cy="551737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2040" y="1101860"/>
              <a:ext cx="326879" cy="54006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964" y="2371764"/>
              <a:ext cx="368512" cy="54006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032" y="260648"/>
              <a:ext cx="336214" cy="54006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7201" y="1988840"/>
              <a:ext cx="344719" cy="54006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5956" y="80628"/>
              <a:ext cx="364905" cy="54006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7884" y="260648"/>
              <a:ext cx="345193" cy="54006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5489" y="-459432"/>
            <a:ext cx="3984763" cy="298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854672">
            <a:off x="2934961" y="4161568"/>
            <a:ext cx="951396" cy="958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658279">
            <a:off x="4837291" y="4161569"/>
            <a:ext cx="951396" cy="958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03013">
            <a:off x="5857732" y="4910166"/>
            <a:ext cx="951396" cy="958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570096">
            <a:off x="1743078" y="4976160"/>
            <a:ext cx="951396" cy="958470"/>
          </a:xfrm>
          <a:prstGeom prst="rect">
            <a:avLst/>
          </a:prstGeom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3622" y="3320988"/>
            <a:ext cx="1926330" cy="86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160" y="3789040"/>
            <a:ext cx="1203252" cy="35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040" y="3356992"/>
            <a:ext cx="1471919" cy="51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5099" y="4190202"/>
            <a:ext cx="2243265" cy="838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4237113"/>
            <a:ext cx="1805060" cy="91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 12"/>
          <p:cNvGrpSpPr/>
          <p:nvPr/>
        </p:nvGrpSpPr>
        <p:grpSpPr>
          <a:xfrm>
            <a:off x="2555776" y="4437112"/>
            <a:ext cx="4224469" cy="2401322"/>
            <a:chOff x="2555776" y="4185084"/>
            <a:chExt cx="4224469" cy="240132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7941" y="4967140"/>
              <a:ext cx="643605" cy="482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1980" y="4401108"/>
              <a:ext cx="861403" cy="575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1857" y="4571096"/>
              <a:ext cx="648072" cy="9721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2160" y="5625244"/>
              <a:ext cx="768085" cy="5760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076" y="5543204"/>
              <a:ext cx="670624" cy="9101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3908" y="4185084"/>
              <a:ext cx="540060" cy="720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8141" y="4790505"/>
              <a:ext cx="920043" cy="6907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55776" y="5589240"/>
              <a:ext cx="864095" cy="6480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1880" y="5589240"/>
              <a:ext cx="777290" cy="582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4678" y="5085184"/>
              <a:ext cx="949390" cy="15012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组 14"/>
          <p:cNvGrpSpPr/>
          <p:nvPr/>
        </p:nvGrpSpPr>
        <p:grpSpPr>
          <a:xfrm>
            <a:off x="5256076" y="512676"/>
            <a:ext cx="3420380" cy="1883650"/>
            <a:chOff x="5256076" y="512676"/>
            <a:chExt cx="3420380" cy="1883650"/>
          </a:xfrm>
        </p:grpSpPr>
        <p:cxnSp>
          <p:nvCxnSpPr>
            <p:cNvPr id="46" name="直接箭头连接符 29"/>
            <p:cNvCxnSpPr/>
            <p:nvPr/>
          </p:nvCxnSpPr>
          <p:spPr>
            <a:xfrm flipH="1" flipV="1">
              <a:off x="5256076" y="1484784"/>
              <a:ext cx="2160240" cy="202"/>
            </a:xfrm>
            <a:prstGeom prst="straightConnector1">
              <a:avLst/>
            </a:prstGeom>
            <a:ln>
              <a:solidFill>
                <a:srgbClr val="FF0000"/>
              </a:solidFill>
              <a:headEnd type="stealth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5616116" y="1114980"/>
              <a:ext cx="1569660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zh-CN" altLang="en-US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视觉</a:t>
              </a:r>
              <a:r>
                <a:rPr kumimoji="1" lang="zh-CN" altLang="en-US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单词</a:t>
              </a:r>
              <a:endParaRPr kumimoji="1" lang="en-US" altLang="zh-CN" dirty="0" smtClean="0">
                <a:solidFill>
                  <a:srgbClr val="FF0000"/>
                </a:solidFill>
                <a:latin typeface="黑体"/>
                <a:ea typeface="黑体"/>
                <a:cs typeface="黑体"/>
              </a:endParaRPr>
            </a:p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zh-CN" altLang="zh-CN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(</a:t>
              </a:r>
              <a:r>
                <a:rPr lang="zh-CN" altLang="en-US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未名湖碑石</a:t>
              </a:r>
              <a:r>
                <a:rPr lang="en-US" altLang="zh-CN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)</a:t>
              </a:r>
              <a:endParaRPr kumimoji="1" lang="zh-CN" altLang="en-US" dirty="0">
                <a:solidFill>
                  <a:srgbClr val="FF0000"/>
                </a:solidFill>
                <a:latin typeface="黑体"/>
                <a:ea typeface="黑体"/>
                <a:cs typeface="黑体"/>
              </a:endParaRPr>
            </a:p>
          </p:txBody>
        </p:sp>
        <p:grpSp>
          <p:nvGrpSpPr>
            <p:cNvPr id="56" name="组 55"/>
            <p:cNvGrpSpPr/>
            <p:nvPr/>
          </p:nvGrpSpPr>
          <p:grpSpPr>
            <a:xfrm>
              <a:off x="7416312" y="512676"/>
              <a:ext cx="1260144" cy="1883650"/>
              <a:chOff x="7368867" y="512676"/>
              <a:chExt cx="1260144" cy="1883650"/>
            </a:xfrm>
            <a:solidFill>
              <a:srgbClr val="A30D12"/>
            </a:solidFill>
          </p:grpSpPr>
          <p:sp>
            <p:nvSpPr>
              <p:cNvPr id="45" name="流程图: 磁盘 9"/>
              <p:cNvSpPr/>
              <p:nvPr/>
            </p:nvSpPr>
            <p:spPr>
              <a:xfrm>
                <a:off x="7380312" y="512676"/>
                <a:ext cx="1224136" cy="1872207"/>
              </a:xfrm>
              <a:prstGeom prst="flowChartMagneticDisk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endParaRPr lang="zh-CN" altLang="en-US" sz="2000" b="1" dirty="0"/>
              </a:p>
            </p:txBody>
          </p:sp>
          <p:pic>
            <p:nvPicPr>
              <p:cNvPr id="54" name="图片 5"/>
              <p:cNvPicPr>
                <a:picLocks noChangeAspect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867" y="1388214"/>
                <a:ext cx="1260144" cy="1008112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1125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矩形 54"/>
              <p:cNvSpPr/>
              <p:nvPr/>
            </p:nvSpPr>
            <p:spPr>
              <a:xfrm>
                <a:off x="7612768" y="701232"/>
                <a:ext cx="800219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FFFF00"/>
                    </a:solidFill>
                    <a:latin typeface="黑体"/>
                    <a:ea typeface="黑体"/>
                    <a:cs typeface="黑体"/>
                  </a:rPr>
                  <a:t>视觉</a:t>
                </a:r>
                <a:endParaRPr lang="en-US" altLang="zh-CN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endParaRPr>
              </a:p>
              <a:p>
                <a:pPr algn="ctr"/>
                <a:r>
                  <a:rPr lang="zh-CN" altLang="en-US" sz="2400" b="1" dirty="0" smtClean="0">
                    <a:solidFill>
                      <a:srgbClr val="FFFF00"/>
                    </a:solidFill>
                    <a:latin typeface="黑体"/>
                    <a:ea typeface="黑体"/>
                    <a:cs typeface="黑体"/>
                  </a:rPr>
                  <a:t>词</a:t>
                </a:r>
                <a:r>
                  <a:rPr lang="zh-CN" altLang="en-US" sz="2400" b="1" dirty="0">
                    <a:solidFill>
                      <a:srgbClr val="FFFF00"/>
                    </a:solidFill>
                    <a:latin typeface="黑体"/>
                    <a:ea typeface="黑体"/>
                    <a:cs typeface="黑体"/>
                  </a:rPr>
                  <a:t>典</a:t>
                </a: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3" cstate="screen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863777" y="2549410"/>
            <a:ext cx="1188121" cy="1867202"/>
          </a:xfrm>
          <a:prstGeom prst="rect">
            <a:avLst/>
          </a:prstGeom>
        </p:spPr>
      </p:pic>
      <p:sp>
        <p:nvSpPr>
          <p:cNvPr id="43" name="标题 1"/>
          <p:cNvSpPr txBox="1">
            <a:spLocks/>
          </p:cNvSpPr>
          <p:nvPr/>
        </p:nvSpPr>
        <p:spPr>
          <a:xfrm>
            <a:off x="-36512" y="296652"/>
            <a:ext cx="3600400" cy="14041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+mj-lt"/>
                <a:ea typeface="+mj-ea"/>
                <a:cs typeface="+mj-cs"/>
                <a:sym typeface="Arial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黑体" charset="0"/>
                <a:ea typeface="微软雅黑" charset="0"/>
                <a:cs typeface="微软雅黑" charset="0"/>
                <a:sym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黑体" charset="0"/>
                <a:ea typeface="微软雅黑" charset="0"/>
                <a:cs typeface="微软雅黑" charset="0"/>
                <a:sym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黑体" charset="0"/>
                <a:ea typeface="微软雅黑" charset="0"/>
                <a:cs typeface="微软雅黑" charset="0"/>
                <a:sym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黑体" charset="0"/>
                <a:ea typeface="微软雅黑" charset="0"/>
                <a:cs typeface="微软雅黑" charset="0"/>
                <a:sym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黑体" charset="0"/>
                <a:ea typeface="微软雅黑" charset="0"/>
                <a:cs typeface="微软雅黑" charset="0"/>
                <a:sym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黑体" charset="0"/>
                <a:ea typeface="微软雅黑" charset="0"/>
                <a:cs typeface="微软雅黑" charset="0"/>
                <a:sym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黑体" charset="0"/>
                <a:ea typeface="微软雅黑" charset="0"/>
                <a:cs typeface="微软雅黑" charset="0"/>
                <a:sym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黑体" charset="0"/>
                <a:ea typeface="微软雅黑" charset="0"/>
                <a:cs typeface="微软雅黑" charset="0"/>
                <a:sym typeface="Arial" charset="0"/>
              </a:defRPr>
            </a:lvl9pPr>
          </a:lstStyle>
          <a:p>
            <a:r>
              <a:rPr lang="zh-CN" altLang="en-US" sz="3600" dirty="0" smtClean="0"/>
              <a:t>从群体图像中提取</a:t>
            </a:r>
            <a:r>
              <a:rPr lang="zh-CN" altLang="zh-CN" sz="3600" dirty="0" smtClean="0"/>
              <a:t>视觉</a:t>
            </a:r>
            <a:r>
              <a:rPr lang="zh-CN" altLang="en-US" sz="3600" dirty="0" smtClean="0"/>
              <a:t>单词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8605131"/>
      </p:ext>
    </p:extLst>
  </p:cSld>
  <p:clrMapOvr>
    <a:masterClrMapping/>
  </p:clrMapOvr>
  <p:transition xmlns:p14="http://schemas.microsoft.com/office/powerpoint/2010/main" advTm="52289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ISO/IEC JTC1 MPEG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+mn-lt"/>
              </a:rPr>
              <a:t>MPEG ( Moving Picture Experts Group )</a:t>
            </a:r>
            <a:r>
              <a:rPr lang="zh-CN" altLang="en-US" dirty="0" smtClean="0">
                <a:latin typeface="+mn-lt"/>
              </a:rPr>
              <a:t>运动图像专家组</a:t>
            </a:r>
            <a:r>
              <a:rPr lang="zh-CN" altLang="zh-CN" dirty="0" smtClean="0">
                <a:latin typeface="+mn-lt"/>
              </a:rPr>
              <a:t>，</a:t>
            </a:r>
            <a:r>
              <a:rPr lang="zh-CN" altLang="en-US" dirty="0" smtClean="0">
                <a:latin typeface="+mn-lt"/>
              </a:rPr>
              <a:t>即</a:t>
            </a:r>
            <a:r>
              <a:rPr lang="en-US" altLang="zh-CN" dirty="0" smtClean="0">
                <a:latin typeface="+mn-lt"/>
              </a:rPr>
              <a:t>ISO</a:t>
            </a:r>
            <a:r>
              <a:rPr lang="en-US" altLang="zh-CN" dirty="0">
                <a:latin typeface="+mn-lt"/>
              </a:rPr>
              <a:t>/IEC JTC1/SC29/WG11 </a:t>
            </a:r>
            <a:r>
              <a:rPr lang="zh-CN" altLang="en-US" dirty="0">
                <a:latin typeface="+mn-lt"/>
              </a:rPr>
              <a:t>国际标准化组织和国际电工委员会第一联合技术组（</a:t>
            </a:r>
            <a:r>
              <a:rPr lang="en-US" altLang="zh-CN" dirty="0">
                <a:latin typeface="+mn-lt"/>
              </a:rPr>
              <a:t>ISO/IEC JTC1</a:t>
            </a:r>
            <a:r>
              <a:rPr lang="zh-CN" altLang="en-US" dirty="0">
                <a:latin typeface="+mn-lt"/>
              </a:rPr>
              <a:t>）第</a:t>
            </a:r>
            <a:r>
              <a:rPr lang="en-US" altLang="zh-CN" dirty="0">
                <a:latin typeface="+mn-lt"/>
              </a:rPr>
              <a:t>29</a:t>
            </a:r>
            <a:r>
              <a:rPr lang="zh-CN" altLang="en-US" dirty="0">
                <a:latin typeface="+mn-lt"/>
              </a:rPr>
              <a:t>分委会第</a:t>
            </a:r>
            <a:r>
              <a:rPr lang="en-US" altLang="zh-CN" dirty="0">
                <a:latin typeface="+mn-lt"/>
              </a:rPr>
              <a:t>11</a:t>
            </a:r>
            <a:r>
              <a:rPr lang="zh-CN" altLang="en-US" dirty="0" smtClean="0">
                <a:latin typeface="+mn-lt"/>
              </a:rPr>
              <a:t>工作组</a:t>
            </a:r>
            <a:endParaRPr lang="en-US" altLang="zh-CN" dirty="0" smtClean="0">
              <a:latin typeface="+mn-lt"/>
            </a:endParaRPr>
          </a:p>
          <a:p>
            <a:pPr>
              <a:lnSpc>
                <a:spcPct val="90000"/>
              </a:lnSpc>
            </a:pPr>
            <a:endParaRPr lang="zh-CN" altLang="en-US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+mn-lt"/>
              </a:rPr>
              <a:t>1988</a:t>
            </a:r>
            <a:r>
              <a:rPr lang="zh-CN" altLang="en-US" dirty="0" smtClean="0">
                <a:latin typeface="+mn-lt"/>
              </a:rPr>
              <a:t>成立</a:t>
            </a:r>
            <a:r>
              <a:rPr lang="zh-CN" altLang="en-US" dirty="0">
                <a:latin typeface="+mn-lt"/>
              </a:rPr>
              <a:t>，每</a:t>
            </a:r>
            <a:r>
              <a:rPr lang="zh-CN" altLang="en-US" dirty="0" smtClean="0">
                <a:latin typeface="+mn-lt"/>
              </a:rPr>
              <a:t>年四次会议，至今已开</a:t>
            </a:r>
            <a:r>
              <a:rPr lang="en-US" altLang="zh-CN" dirty="0" smtClean="0">
                <a:latin typeface="+mn-lt"/>
              </a:rPr>
              <a:t>108</a:t>
            </a:r>
            <a:r>
              <a:rPr lang="zh-CN" altLang="en-US" dirty="0" smtClean="0">
                <a:latin typeface="+mn-lt"/>
              </a:rPr>
              <a:t>次</a:t>
            </a: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+mn-lt"/>
              </a:rPr>
              <a:t>现任中国代表团团长 黄铁军         </a:t>
            </a:r>
            <a:r>
              <a:rPr lang="zh-CN" altLang="zh-CN" dirty="0">
                <a:latin typeface="+mn-lt"/>
              </a:rPr>
              <a:t> </a:t>
            </a:r>
            <a:r>
              <a:rPr lang="en-US" altLang="zh-CN" dirty="0" err="1" smtClean="0">
                <a:latin typeface="+mn-lt"/>
              </a:rPr>
              <a:t>tjhuang@pku.edu.cn</a:t>
            </a:r>
            <a:endParaRPr lang="en-US" altLang="zh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0864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599892" y="440668"/>
            <a:ext cx="1548172" cy="1980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63777" y="1989360"/>
            <a:ext cx="1188121" cy="18672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54672">
            <a:off x="2934961" y="3909540"/>
            <a:ext cx="951396" cy="958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8279">
            <a:off x="4837291" y="3909541"/>
            <a:ext cx="951396" cy="958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3013">
            <a:off x="5857732" y="4658138"/>
            <a:ext cx="951396" cy="958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0096">
            <a:off x="1743078" y="4724132"/>
            <a:ext cx="951396" cy="958470"/>
          </a:xfrm>
          <a:prstGeom prst="rect">
            <a:avLst/>
          </a:prstGeom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92" y="3192997"/>
            <a:ext cx="1203252" cy="35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95" y="3259677"/>
            <a:ext cx="1471919" cy="51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099" y="3938174"/>
            <a:ext cx="2243265" cy="838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直接箭头连接符 29"/>
          <p:cNvCxnSpPr/>
          <p:nvPr/>
        </p:nvCxnSpPr>
        <p:spPr>
          <a:xfrm flipH="1" flipV="1">
            <a:off x="5148064" y="1484784"/>
            <a:ext cx="2268252" cy="201"/>
          </a:xfrm>
          <a:prstGeom prst="straightConnector1">
            <a:avLst/>
          </a:prstGeom>
          <a:ln>
            <a:solidFill>
              <a:srgbClr val="FF0000"/>
            </a:solidFill>
            <a:headEnd type="stealt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1960" y="3878918"/>
            <a:ext cx="1379860" cy="91823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4688" y="2888940"/>
            <a:ext cx="1189240" cy="89537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7157" y="5697252"/>
            <a:ext cx="1025410" cy="61524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1840" y="5697252"/>
            <a:ext cx="947812" cy="63072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1514" y="980728"/>
            <a:ext cx="1166530" cy="9721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57836" y="5688216"/>
            <a:ext cx="846212" cy="63384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93940" y="5697252"/>
            <a:ext cx="846212" cy="6338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12160" y="5697252"/>
            <a:ext cx="828092" cy="62027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58790" y="5045338"/>
            <a:ext cx="774204" cy="57990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16443" y="5047974"/>
            <a:ext cx="853134" cy="56772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5669" y="5013176"/>
            <a:ext cx="803529" cy="60187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28084" y="5049180"/>
            <a:ext cx="865670" cy="57606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82580" y="4401108"/>
            <a:ext cx="797959" cy="5976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72197" y="4378224"/>
            <a:ext cx="903332" cy="59894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95936" y="3775920"/>
            <a:ext cx="819904" cy="543632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5696252" y="1126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特征单词</a:t>
            </a:r>
            <a:endParaRPr kumimoji="1" lang="zh-CN" altLang="en-US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  <p:grpSp>
        <p:nvGrpSpPr>
          <p:cNvPr id="47" name="组 46"/>
          <p:cNvGrpSpPr/>
          <p:nvPr/>
        </p:nvGrpSpPr>
        <p:grpSpPr>
          <a:xfrm>
            <a:off x="7416312" y="512676"/>
            <a:ext cx="1260144" cy="1883650"/>
            <a:chOff x="7368867" y="512676"/>
            <a:chExt cx="1260144" cy="1883650"/>
          </a:xfrm>
        </p:grpSpPr>
        <p:sp>
          <p:nvSpPr>
            <p:cNvPr id="48" name="流程图: 磁盘 9"/>
            <p:cNvSpPr/>
            <p:nvPr/>
          </p:nvSpPr>
          <p:spPr>
            <a:xfrm>
              <a:off x="7380312" y="512676"/>
              <a:ext cx="1224136" cy="1872207"/>
            </a:xfrm>
            <a:prstGeom prst="flowChartMagneticDisk">
              <a:avLst/>
            </a:prstGeom>
            <a:solidFill>
              <a:srgbClr val="A30D12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zh-CN" altLang="en-US" sz="2000" b="1" dirty="0"/>
            </a:p>
          </p:txBody>
        </p:sp>
        <p:pic>
          <p:nvPicPr>
            <p:cNvPr id="49" name="图片 5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867" y="1388214"/>
              <a:ext cx="1260144" cy="100811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矩形 49"/>
            <p:cNvSpPr/>
            <p:nvPr/>
          </p:nvSpPr>
          <p:spPr>
            <a:xfrm>
              <a:off x="7612768" y="701232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视觉</a:t>
              </a:r>
              <a:endParaRPr lang="en-US" altLang="zh-CN" sz="2400" b="1" dirty="0" smtClean="0">
                <a:solidFill>
                  <a:srgbClr val="FFFF00"/>
                </a:solidFill>
                <a:latin typeface="黑体"/>
                <a:ea typeface="黑体"/>
                <a:cs typeface="黑体"/>
              </a:endParaRPr>
            </a:p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词</a:t>
              </a:r>
              <a:r>
                <a:rPr lang="zh-CN" altLang="en-US" sz="2400" b="1" dirty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典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4796859"/>
      </p:ext>
    </p:extLst>
  </p:cSld>
  <p:clrMapOvr>
    <a:masterClrMapping/>
  </p:clrMapOvr>
  <p:transition xmlns:p14="http://schemas.microsoft.com/office/powerpoint/2010/main" advTm="18914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274198" y="1230708"/>
            <a:ext cx="6574166" cy="4934596"/>
            <a:chOff x="1274198" y="1302716"/>
            <a:chExt cx="6574166" cy="493459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198" y="1304764"/>
              <a:ext cx="6564313" cy="49228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877" y="1302716"/>
              <a:ext cx="6564312" cy="49228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4052" y="1311697"/>
              <a:ext cx="6564312" cy="49228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239" y="1311698"/>
              <a:ext cx="6564313" cy="49228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40" y="1314475"/>
              <a:ext cx="6564313" cy="49228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4051" y="1218950"/>
            <a:ext cx="6564313" cy="49228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9632" y="1230708"/>
            <a:ext cx="6564313" cy="492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877" y="1230708"/>
            <a:ext cx="6564313" cy="49228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利用</a:t>
            </a:r>
            <a:r>
              <a:rPr kumimoji="1" lang="zh-CN" altLang="en-US" dirty="0" smtClean="0"/>
              <a:t>视觉词典编码图像视频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767026"/>
      </p:ext>
    </p:extLst>
  </p:cSld>
  <p:clrMapOvr>
    <a:masterClrMapping/>
  </p:clrMapOvr>
  <p:transition xmlns:p14="http://schemas.microsoft.com/office/powerpoint/2010/main" advTm="5103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9144000" cy="637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26203"/>
      </p:ext>
    </p:extLst>
  </p:cSld>
  <p:clrMapOvr>
    <a:masterClrMapping/>
  </p:clrMapOvr>
  <p:transition xmlns:p14="http://schemas.microsoft.com/office/powerpoint/2010/main" advTm="9476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410"/>
            <a:ext cx="9144000" cy="6323621"/>
          </a:xfrm>
          <a:prstGeom prst="rect">
            <a:avLst/>
          </a:prstGeom>
        </p:spPr>
      </p:pic>
      <p:cxnSp>
        <p:nvCxnSpPr>
          <p:cNvPr id="5" name="直接箭头连接符 29"/>
          <p:cNvCxnSpPr/>
          <p:nvPr/>
        </p:nvCxnSpPr>
        <p:spPr>
          <a:xfrm flipH="1" flipV="1">
            <a:off x="6282499" y="3900891"/>
            <a:ext cx="1307328" cy="37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192180" y="357516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对象单词</a:t>
            </a:r>
          </a:p>
          <a:p>
            <a:pPr algn="ctr"/>
            <a:r>
              <a:rPr kumimoji="1" lang="en-US" altLang="zh-CN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(</a:t>
            </a:r>
            <a:r>
              <a:rPr kumimoji="1" lang="zh-CN" altLang="en-US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未名湖碑</a:t>
            </a:r>
            <a:r>
              <a:rPr lang="zh-CN" altLang="en-US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石</a:t>
            </a:r>
            <a:r>
              <a:rPr kumimoji="1" lang="en-US" altLang="zh-CN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610210" y="56866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7607777" y="2888940"/>
            <a:ext cx="1260144" cy="1883650"/>
            <a:chOff x="7368867" y="512676"/>
            <a:chExt cx="1260144" cy="1883650"/>
          </a:xfrm>
          <a:solidFill>
            <a:srgbClr val="A30D12"/>
          </a:solidFill>
        </p:grpSpPr>
        <p:sp>
          <p:nvSpPr>
            <p:cNvPr id="10" name="流程图: 磁盘 9"/>
            <p:cNvSpPr/>
            <p:nvPr/>
          </p:nvSpPr>
          <p:spPr>
            <a:xfrm>
              <a:off x="7380312" y="512676"/>
              <a:ext cx="1224136" cy="1872207"/>
            </a:xfrm>
            <a:prstGeom prst="flowChartMagneticDisk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zh-CN" altLang="en-US" sz="2000" b="1" dirty="0"/>
            </a:p>
          </p:txBody>
        </p:sp>
        <p:pic>
          <p:nvPicPr>
            <p:cNvPr id="11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867" y="1388214"/>
              <a:ext cx="1260144" cy="1008112"/>
            </a:xfrm>
            <a:prstGeom prst="ellipse">
              <a:avLst/>
            </a:prstGeom>
            <a:grpFill/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7612768" y="701232"/>
              <a:ext cx="800219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视觉</a:t>
              </a:r>
              <a:endParaRPr lang="en-US" altLang="zh-CN" sz="2400" b="1" dirty="0" smtClean="0">
                <a:solidFill>
                  <a:srgbClr val="FFFF00"/>
                </a:solidFill>
                <a:latin typeface="黑体"/>
                <a:ea typeface="黑体"/>
                <a:cs typeface="黑体"/>
              </a:endParaRPr>
            </a:p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词</a:t>
              </a:r>
              <a:r>
                <a:rPr lang="zh-CN" altLang="en-US" sz="2400" b="1" dirty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41681"/>
      </p:ext>
    </p:extLst>
  </p:cSld>
  <p:clrMapOvr>
    <a:masterClrMapping/>
  </p:clrMapOvr>
  <p:transition xmlns:p14="http://schemas.microsoft.com/office/powerpoint/2010/main" advTm="20829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78"/>
            <a:ext cx="9144000" cy="6345853"/>
          </a:xfrm>
          <a:prstGeom prst="rect">
            <a:avLst/>
          </a:prstGeom>
        </p:spPr>
      </p:pic>
      <p:cxnSp>
        <p:nvCxnSpPr>
          <p:cNvPr id="5" name="直接箭头连接符 29"/>
          <p:cNvCxnSpPr/>
          <p:nvPr/>
        </p:nvCxnSpPr>
        <p:spPr>
          <a:xfrm flipH="1" flipV="1">
            <a:off x="5447537" y="3264261"/>
            <a:ext cx="1307328" cy="37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651697" y="293853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对象单词</a:t>
            </a:r>
          </a:p>
          <a:p>
            <a:pPr algn="ctr"/>
            <a:r>
              <a:rPr lang="en-US" altLang="en-US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(博雅塔)</a:t>
            </a:r>
            <a:endParaRPr kumimoji="1" lang="en-US" altLang="zh-CN" dirty="0" smtClean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6696236" y="2312876"/>
            <a:ext cx="1260144" cy="1883650"/>
            <a:chOff x="7368867" y="512676"/>
            <a:chExt cx="1260144" cy="1883650"/>
          </a:xfrm>
          <a:solidFill>
            <a:srgbClr val="A30D12"/>
          </a:solidFill>
        </p:grpSpPr>
        <p:sp>
          <p:nvSpPr>
            <p:cNvPr id="9" name="流程图: 磁盘 9"/>
            <p:cNvSpPr/>
            <p:nvPr/>
          </p:nvSpPr>
          <p:spPr>
            <a:xfrm>
              <a:off x="7380312" y="512676"/>
              <a:ext cx="1224136" cy="1872207"/>
            </a:xfrm>
            <a:prstGeom prst="flowChartMagneticDisk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zh-CN" altLang="en-US" sz="2000" b="1" dirty="0"/>
            </a:p>
          </p:txBody>
        </p:sp>
        <p:pic>
          <p:nvPicPr>
            <p:cNvPr id="10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867" y="1388214"/>
              <a:ext cx="1260144" cy="1008112"/>
            </a:xfrm>
            <a:prstGeom prst="ellipse">
              <a:avLst/>
            </a:prstGeom>
            <a:grpFill/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7612768" y="701232"/>
              <a:ext cx="800219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视觉</a:t>
              </a:r>
              <a:endParaRPr lang="en-US" altLang="zh-CN" sz="2400" b="1" dirty="0" smtClean="0">
                <a:solidFill>
                  <a:srgbClr val="FFFF00"/>
                </a:solidFill>
                <a:latin typeface="黑体"/>
                <a:ea typeface="黑体"/>
                <a:cs typeface="黑体"/>
              </a:endParaRPr>
            </a:p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词</a:t>
              </a:r>
              <a:r>
                <a:rPr lang="zh-CN" altLang="en-US" sz="2400" b="1" dirty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66352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27"/>
            <a:ext cx="9144000" cy="63458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77386" y="450912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纹理单词 </a:t>
            </a:r>
            <a:r>
              <a:rPr kumimoji="1" lang="en-US" altLang="zh-CN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(</a:t>
            </a:r>
            <a:r>
              <a:rPr kumimoji="1" lang="zh-CN" altLang="en-US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砂石路</a:t>
            </a:r>
            <a:r>
              <a:rPr kumimoji="1" lang="en-US" altLang="zh-CN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)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4056875" y="4929726"/>
            <a:ext cx="1260144" cy="1883650"/>
            <a:chOff x="7368867" y="512676"/>
            <a:chExt cx="1260144" cy="1883650"/>
          </a:xfrm>
          <a:solidFill>
            <a:srgbClr val="A30D12"/>
          </a:solidFill>
        </p:grpSpPr>
        <p:sp>
          <p:nvSpPr>
            <p:cNvPr id="9" name="流程图: 磁盘 9"/>
            <p:cNvSpPr/>
            <p:nvPr/>
          </p:nvSpPr>
          <p:spPr>
            <a:xfrm>
              <a:off x="7380312" y="512676"/>
              <a:ext cx="1224136" cy="1872207"/>
            </a:xfrm>
            <a:prstGeom prst="flowChartMagneticDisk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zh-CN" altLang="en-US" sz="2000" b="1" dirty="0"/>
            </a:p>
          </p:txBody>
        </p:sp>
        <p:pic>
          <p:nvPicPr>
            <p:cNvPr id="10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867" y="1388214"/>
              <a:ext cx="1260144" cy="1008112"/>
            </a:xfrm>
            <a:prstGeom prst="ellipse">
              <a:avLst/>
            </a:prstGeom>
            <a:grpFill/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7612768" y="701232"/>
              <a:ext cx="800219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视觉</a:t>
              </a:r>
              <a:endParaRPr lang="en-US" altLang="zh-CN" sz="2400" b="1" dirty="0" smtClean="0">
                <a:solidFill>
                  <a:srgbClr val="FFFF00"/>
                </a:solidFill>
                <a:latin typeface="黑体"/>
                <a:ea typeface="黑体"/>
                <a:cs typeface="黑体"/>
              </a:endParaRPr>
            </a:p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词</a:t>
              </a:r>
              <a:r>
                <a:rPr lang="zh-CN" altLang="en-US" sz="2400" b="1" dirty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典</a:t>
              </a:r>
            </a:p>
          </p:txBody>
        </p:sp>
      </p:grpSp>
      <p:cxnSp>
        <p:nvCxnSpPr>
          <p:cNvPr id="4" name="直接箭头连接符 29"/>
          <p:cNvCxnSpPr/>
          <p:nvPr/>
        </p:nvCxnSpPr>
        <p:spPr>
          <a:xfrm flipV="1">
            <a:off x="4668947" y="4149081"/>
            <a:ext cx="0" cy="10081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52442"/>
      </p:ext>
    </p:extLst>
  </p:cSld>
  <p:clrMapOvr>
    <a:masterClrMapping/>
  </p:clrMapOvr>
  <p:transition xmlns:p14="http://schemas.microsoft.com/office/powerpoint/2010/main" advTm="7858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利用</a:t>
            </a:r>
            <a:r>
              <a:rPr kumimoji="1" lang="zh-CN" altLang="en-US" dirty="0" smtClean="0"/>
              <a:t>视觉词典编码图像视频</a:t>
            </a:r>
            <a:endParaRPr kumimoji="1" lang="zh-CN" altLang="en-US" dirty="0"/>
          </a:p>
        </p:txBody>
      </p:sp>
      <p:grpSp>
        <p:nvGrpSpPr>
          <p:cNvPr id="61" name="组 60"/>
          <p:cNvGrpSpPr/>
          <p:nvPr/>
        </p:nvGrpSpPr>
        <p:grpSpPr>
          <a:xfrm>
            <a:off x="563971" y="1448780"/>
            <a:ext cx="7583871" cy="4922838"/>
            <a:chOff x="563971" y="1268760"/>
            <a:chExt cx="7583871" cy="492283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71" y="1268760"/>
              <a:ext cx="6564313" cy="49228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文本框 29"/>
            <p:cNvSpPr txBox="1"/>
            <p:nvPr/>
          </p:nvSpPr>
          <p:spPr>
            <a:xfrm>
              <a:off x="5989654" y="4967880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纹理单词 </a:t>
              </a:r>
              <a:r>
                <a:rPr kumimoji="1" lang="en-US" altLang="zh-CN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(</a:t>
              </a:r>
              <a:r>
                <a:rPr kumimoji="1" lang="zh-CN" altLang="en-US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砂石路</a:t>
              </a:r>
              <a:r>
                <a:rPr kumimoji="1" lang="en-US" altLang="zh-CN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)</a:t>
              </a:r>
            </a:p>
          </p:txBody>
        </p:sp>
        <p:cxnSp>
          <p:nvCxnSpPr>
            <p:cNvPr id="28" name="肘形连接符 27"/>
            <p:cNvCxnSpPr>
              <a:stCxn id="24" idx="3"/>
            </p:cNvCxnSpPr>
            <p:nvPr/>
          </p:nvCxnSpPr>
          <p:spPr>
            <a:xfrm rot="5400000">
              <a:off x="6395926" y="3729312"/>
              <a:ext cx="1116125" cy="2387707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 53"/>
          <p:cNvGrpSpPr/>
          <p:nvPr/>
        </p:nvGrpSpPr>
        <p:grpSpPr>
          <a:xfrm>
            <a:off x="554118" y="1460538"/>
            <a:ext cx="7557719" cy="4934596"/>
            <a:chOff x="590122" y="740458"/>
            <a:chExt cx="7557719" cy="4934596"/>
          </a:xfrm>
        </p:grpSpPr>
        <p:grpSp>
          <p:nvGrpSpPr>
            <p:cNvPr id="2" name="组 1"/>
            <p:cNvGrpSpPr/>
            <p:nvPr/>
          </p:nvGrpSpPr>
          <p:grpSpPr>
            <a:xfrm>
              <a:off x="590122" y="740458"/>
              <a:ext cx="6574166" cy="4934596"/>
              <a:chOff x="1274198" y="1302716"/>
              <a:chExt cx="6574166" cy="493459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4198" y="1304764"/>
                <a:ext cx="6564313" cy="49228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0877" y="1302716"/>
                <a:ext cx="6564312" cy="49228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4052" y="1311697"/>
                <a:ext cx="6564312" cy="49228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0239" y="1311698"/>
                <a:ext cx="6564313" cy="492283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8240" y="1314475"/>
                <a:ext cx="6564313" cy="492283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组 49"/>
            <p:cNvGrpSpPr/>
            <p:nvPr/>
          </p:nvGrpSpPr>
          <p:grpSpPr>
            <a:xfrm>
              <a:off x="3743908" y="812359"/>
              <a:ext cx="4403933" cy="2616641"/>
              <a:chOff x="3743908" y="812359"/>
              <a:chExt cx="4403933" cy="2616641"/>
            </a:xfrm>
          </p:grpSpPr>
          <p:grpSp>
            <p:nvGrpSpPr>
              <p:cNvPr id="48" name="组 47"/>
              <p:cNvGrpSpPr/>
              <p:nvPr/>
            </p:nvGrpSpPr>
            <p:grpSpPr>
              <a:xfrm>
                <a:off x="4572001" y="2699628"/>
                <a:ext cx="2963773" cy="729372"/>
                <a:chOff x="4572001" y="2699628"/>
                <a:chExt cx="2963773" cy="729372"/>
              </a:xfrm>
            </p:grpSpPr>
            <p:cxnSp>
              <p:nvCxnSpPr>
                <p:cNvPr id="33" name="肘形连接符 32"/>
                <p:cNvCxnSpPr>
                  <a:stCxn id="24" idx="2"/>
                </p:cNvCxnSpPr>
                <p:nvPr/>
              </p:nvCxnSpPr>
              <p:spPr>
                <a:xfrm rot="10800000">
                  <a:off x="4572001" y="3212976"/>
                  <a:ext cx="2963773" cy="216024"/>
                </a:xfrm>
                <a:prstGeom prst="bentConnector3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文本框 33"/>
                <p:cNvSpPr txBox="1"/>
                <p:nvPr/>
              </p:nvSpPr>
              <p:spPr>
                <a:xfrm>
                  <a:off x="5048180" y="269962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 smtClean="0">
                      <a:solidFill>
                        <a:srgbClr val="FF0000"/>
                      </a:solidFill>
                      <a:latin typeface="黑体"/>
                      <a:ea typeface="黑体"/>
                      <a:cs typeface="黑体"/>
                    </a:rPr>
                    <a:t>纹理</a:t>
                  </a:r>
                  <a:r>
                    <a:rPr kumimoji="1" lang="zh-CN" altLang="en-US" dirty="0" smtClean="0">
                      <a:solidFill>
                        <a:srgbClr val="FF0000"/>
                      </a:solidFill>
                      <a:latin typeface="黑体"/>
                      <a:ea typeface="黑体"/>
                      <a:cs typeface="黑体"/>
                    </a:rPr>
                    <a:t>单词</a:t>
                  </a:r>
                  <a:endParaRPr kumimoji="1" lang="en-US" altLang="zh-CN" dirty="0" smtClean="0">
                    <a:solidFill>
                      <a:srgbClr val="FF0000"/>
                    </a:solidFill>
                    <a:latin typeface="黑体"/>
                    <a:ea typeface="黑体"/>
                    <a:cs typeface="黑体"/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5999093" y="2915652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 smtClean="0">
                      <a:solidFill>
                        <a:srgbClr val="FF0000"/>
                      </a:solidFill>
                      <a:latin typeface="黑体"/>
                      <a:ea typeface="黑体"/>
                      <a:cs typeface="黑体"/>
                    </a:rPr>
                    <a:t>(</a:t>
                  </a:r>
                  <a:r>
                    <a:rPr kumimoji="1" lang="zh-CN" altLang="en-US" dirty="0" smtClean="0">
                      <a:solidFill>
                        <a:srgbClr val="FF0000"/>
                      </a:solidFill>
                      <a:latin typeface="黑体"/>
                      <a:ea typeface="黑体"/>
                      <a:cs typeface="黑体"/>
                    </a:rPr>
                    <a:t>水面</a:t>
                  </a:r>
                  <a:r>
                    <a:rPr kumimoji="1" lang="en-US" altLang="zh-CN" dirty="0" smtClean="0">
                      <a:solidFill>
                        <a:srgbClr val="FF0000"/>
                      </a:solidFill>
                      <a:latin typeface="黑体"/>
                      <a:ea typeface="黑体"/>
                      <a:cs typeface="黑体"/>
                    </a:rPr>
                    <a:t>)</a:t>
                  </a:r>
                </a:p>
              </p:txBody>
            </p:sp>
          </p:grpSp>
          <p:grpSp>
            <p:nvGrpSpPr>
              <p:cNvPr id="49" name="组 48"/>
              <p:cNvGrpSpPr/>
              <p:nvPr/>
            </p:nvGrpSpPr>
            <p:grpSpPr>
              <a:xfrm>
                <a:off x="3743908" y="812359"/>
                <a:ext cx="4403933" cy="1680537"/>
                <a:chOff x="3743908" y="812359"/>
                <a:chExt cx="4403933" cy="1680537"/>
              </a:xfrm>
            </p:grpSpPr>
            <p:cxnSp>
              <p:nvCxnSpPr>
                <p:cNvPr id="37" name="肘形连接符 36"/>
                <p:cNvCxnSpPr>
                  <a:stCxn id="24" idx="1"/>
                </p:cNvCxnSpPr>
                <p:nvPr/>
              </p:nvCxnSpPr>
              <p:spPr>
                <a:xfrm rot="16200000" flipV="1">
                  <a:off x="6377923" y="722977"/>
                  <a:ext cx="648072" cy="2891765"/>
                </a:xfrm>
                <a:prstGeom prst="bentConnector2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文本框 38"/>
                <p:cNvSpPr txBox="1"/>
                <p:nvPr/>
              </p:nvSpPr>
              <p:spPr>
                <a:xfrm>
                  <a:off x="5384991" y="1331476"/>
                  <a:ext cx="20313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 smtClean="0">
                      <a:solidFill>
                        <a:srgbClr val="FF0000"/>
                      </a:solidFill>
                      <a:latin typeface="黑体"/>
                      <a:ea typeface="黑体"/>
                      <a:cs typeface="黑体"/>
                    </a:rPr>
                    <a:t>视觉单词 </a:t>
                  </a:r>
                  <a:r>
                    <a:rPr kumimoji="1" lang="en-US" altLang="zh-CN" dirty="0" smtClean="0">
                      <a:solidFill>
                        <a:srgbClr val="FF0000"/>
                      </a:solidFill>
                      <a:latin typeface="黑体"/>
                      <a:ea typeface="黑体"/>
                      <a:cs typeface="黑体"/>
                    </a:rPr>
                    <a:t>(</a:t>
                  </a:r>
                  <a:r>
                    <a:rPr kumimoji="1" lang="zh-CN" altLang="en-US" dirty="0" smtClean="0">
                      <a:solidFill>
                        <a:srgbClr val="FF0000"/>
                      </a:solidFill>
                      <a:latin typeface="黑体"/>
                      <a:ea typeface="黑体"/>
                      <a:cs typeface="黑体"/>
                    </a:rPr>
                    <a:t>天空）</a:t>
                  </a:r>
                  <a:endParaRPr kumimoji="1" lang="en-US" altLang="zh-CN" dirty="0" smtClean="0">
                    <a:solidFill>
                      <a:srgbClr val="FF0000"/>
                    </a:solidFill>
                    <a:latin typeface="黑体"/>
                    <a:ea typeface="黑体"/>
                    <a:cs typeface="黑体"/>
                  </a:endParaRPr>
                </a:p>
              </p:txBody>
            </p:sp>
            <p:cxnSp>
              <p:nvCxnSpPr>
                <p:cNvPr id="42" name="肘形连接符 41"/>
                <p:cNvCxnSpPr>
                  <a:stCxn id="24" idx="1"/>
                </p:cNvCxnSpPr>
                <p:nvPr/>
              </p:nvCxnSpPr>
              <p:spPr>
                <a:xfrm rot="16200000" flipV="1">
                  <a:off x="5369811" y="-285135"/>
                  <a:ext cx="1152128" cy="4403933"/>
                </a:xfrm>
                <a:prstGeom prst="bentConnector2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4" name="文本框 43"/>
                <p:cNvSpPr txBox="1"/>
                <p:nvPr/>
              </p:nvSpPr>
              <p:spPr>
                <a:xfrm>
                  <a:off x="5360639" y="812359"/>
                  <a:ext cx="20313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 smtClean="0">
                      <a:solidFill>
                        <a:srgbClr val="FF0000"/>
                      </a:solidFill>
                      <a:latin typeface="黑体"/>
                      <a:ea typeface="黑体"/>
                      <a:cs typeface="黑体"/>
                    </a:rPr>
                    <a:t>纹理单词 </a:t>
                  </a:r>
                  <a:r>
                    <a:rPr kumimoji="1" lang="en-US" altLang="zh-CN" dirty="0" smtClean="0">
                      <a:solidFill>
                        <a:srgbClr val="FF0000"/>
                      </a:solidFill>
                      <a:latin typeface="黑体"/>
                      <a:ea typeface="黑体"/>
                      <a:cs typeface="黑体"/>
                    </a:rPr>
                    <a:t>(</a:t>
                  </a:r>
                  <a:r>
                    <a:rPr kumimoji="1" lang="zh-CN" altLang="en-US" dirty="0" smtClean="0">
                      <a:solidFill>
                        <a:srgbClr val="FF0000"/>
                      </a:solidFill>
                      <a:latin typeface="黑体"/>
                      <a:ea typeface="黑体"/>
                      <a:cs typeface="黑体"/>
                    </a:rPr>
                    <a:t>树丛）</a:t>
                  </a:r>
                  <a:endParaRPr kumimoji="1" lang="en-US" altLang="zh-CN" dirty="0" smtClean="0">
                    <a:solidFill>
                      <a:srgbClr val="FF0000"/>
                    </a:solidFill>
                    <a:latin typeface="黑体"/>
                    <a:ea typeface="黑体"/>
                    <a:cs typeface="黑体"/>
                  </a:endParaRPr>
                </a:p>
              </p:txBody>
            </p:sp>
          </p:grpSp>
        </p:grpSp>
      </p:grpSp>
      <p:grpSp>
        <p:nvGrpSpPr>
          <p:cNvPr id="52" name="组 51"/>
          <p:cNvGrpSpPr/>
          <p:nvPr/>
        </p:nvGrpSpPr>
        <p:grpSpPr>
          <a:xfrm>
            <a:off x="539552" y="1460538"/>
            <a:ext cx="7572285" cy="4922838"/>
            <a:chOff x="575556" y="740458"/>
            <a:chExt cx="7572285" cy="4922838"/>
          </a:xfrm>
        </p:grpSpPr>
        <p:grpSp>
          <p:nvGrpSpPr>
            <p:cNvPr id="47" name="组 46"/>
            <p:cNvGrpSpPr/>
            <p:nvPr/>
          </p:nvGrpSpPr>
          <p:grpSpPr>
            <a:xfrm>
              <a:off x="4932041" y="1808820"/>
              <a:ext cx="3215800" cy="684076"/>
              <a:chOff x="4932041" y="1808820"/>
              <a:chExt cx="3215800" cy="684076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5184068" y="1808820"/>
                <a:ext cx="11079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rgbClr val="FF0000"/>
                    </a:solidFill>
                    <a:latin typeface="黑体"/>
                    <a:ea typeface="黑体"/>
                    <a:cs typeface="黑体"/>
                  </a:rPr>
                  <a:t>视觉</a:t>
                </a:r>
                <a:r>
                  <a:rPr kumimoji="1" lang="zh-CN" altLang="en-US" dirty="0" smtClean="0">
                    <a:solidFill>
                      <a:srgbClr val="FF0000"/>
                    </a:solidFill>
                    <a:latin typeface="黑体"/>
                    <a:ea typeface="黑体"/>
                    <a:cs typeface="黑体"/>
                  </a:rPr>
                  <a:t>单词</a:t>
                </a:r>
              </a:p>
              <a:p>
                <a:pPr algn="ctr"/>
                <a:r>
                  <a:rPr lang="en-US" altLang="en-US" dirty="0" smtClean="0">
                    <a:solidFill>
                      <a:srgbClr val="FF0000"/>
                    </a:solidFill>
                    <a:latin typeface="黑体"/>
                    <a:ea typeface="黑体"/>
                    <a:cs typeface="黑体"/>
                  </a:rPr>
                  <a:t>(博雅塔)</a:t>
                </a:r>
                <a:endParaRPr kumimoji="1" lang="en-US" altLang="zh-CN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endParaRPr>
              </a:p>
            </p:txBody>
          </p:sp>
          <p:cxnSp>
            <p:nvCxnSpPr>
              <p:cNvPr id="10" name="肘形连接符 9"/>
              <p:cNvCxnSpPr>
                <a:stCxn id="24" idx="1"/>
              </p:cNvCxnSpPr>
              <p:nvPr/>
            </p:nvCxnSpPr>
            <p:spPr>
              <a:xfrm rot="16200000" flipV="1">
                <a:off x="6449931" y="794986"/>
                <a:ext cx="180020" cy="3215800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56" y="740458"/>
              <a:ext cx="6564313" cy="4922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组 59"/>
          <p:cNvGrpSpPr/>
          <p:nvPr/>
        </p:nvGrpSpPr>
        <p:grpSpPr>
          <a:xfrm>
            <a:off x="563797" y="1460538"/>
            <a:ext cx="7584044" cy="4922838"/>
            <a:chOff x="563797" y="1280518"/>
            <a:chExt cx="7584044" cy="492283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97" y="1280518"/>
              <a:ext cx="6564313" cy="49228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接箭头连接符 29"/>
            <p:cNvCxnSpPr>
              <a:stCxn id="24" idx="3"/>
            </p:cNvCxnSpPr>
            <p:nvPr/>
          </p:nvCxnSpPr>
          <p:spPr>
            <a:xfrm flipH="1">
              <a:off x="3480228" y="4365103"/>
              <a:ext cx="4667613" cy="7200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3944615" y="3874829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视觉单词 </a:t>
              </a:r>
              <a:r>
                <a:rPr kumimoji="1" lang="en-US" altLang="zh-CN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(</a:t>
              </a:r>
              <a:r>
                <a:rPr kumimoji="1" lang="zh-CN" altLang="en-US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未名湖碑</a:t>
              </a:r>
              <a:r>
                <a:rPr lang="zh-CN" altLang="en-US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石</a:t>
              </a:r>
              <a:r>
                <a:rPr kumimoji="1" lang="en-US" altLang="zh-CN" dirty="0" smtClean="0">
                  <a:solidFill>
                    <a:srgbClr val="FF0000"/>
                  </a:solidFill>
                  <a:latin typeface="黑体"/>
                  <a:ea typeface="黑体"/>
                  <a:cs typeface="黑体"/>
                </a:rPr>
                <a:t>)</a:t>
              </a: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7524328" y="2492896"/>
            <a:ext cx="1260144" cy="1883650"/>
            <a:chOff x="7368867" y="512676"/>
            <a:chExt cx="1260144" cy="1883650"/>
          </a:xfrm>
          <a:solidFill>
            <a:srgbClr val="A30D12"/>
          </a:solidFill>
        </p:grpSpPr>
        <p:sp>
          <p:nvSpPr>
            <p:cNvPr id="24" name="流程图: 磁盘 9"/>
            <p:cNvSpPr/>
            <p:nvPr/>
          </p:nvSpPr>
          <p:spPr>
            <a:xfrm>
              <a:off x="7380312" y="512676"/>
              <a:ext cx="1224136" cy="1872207"/>
            </a:xfrm>
            <a:prstGeom prst="flowChartMagneticDisk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pic>
          <p:nvPicPr>
            <p:cNvPr id="25" name="图片 5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867" y="1388214"/>
              <a:ext cx="1260144" cy="1008112"/>
            </a:xfrm>
            <a:prstGeom prst="ellipse">
              <a:avLst/>
            </a:prstGeom>
            <a:grpFill/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7612768" y="701232"/>
              <a:ext cx="800219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视觉</a:t>
              </a:r>
              <a:endParaRPr lang="en-US" altLang="zh-CN" sz="2400" b="1" dirty="0" smtClean="0">
                <a:solidFill>
                  <a:srgbClr val="FFFF00"/>
                </a:solidFill>
                <a:latin typeface="黑体"/>
                <a:ea typeface="黑体"/>
                <a:cs typeface="黑体"/>
              </a:endParaRPr>
            </a:p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词</a:t>
              </a:r>
              <a:r>
                <a:rPr lang="zh-CN" altLang="en-US" sz="2400" b="1" dirty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典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95453960"/>
      </p:ext>
    </p:extLst>
  </p:cSld>
  <p:clrMapOvr>
    <a:masterClrMapping/>
  </p:clrMapOvr>
  <p:transition xmlns:p14="http://schemas.microsoft.com/office/powerpoint/2010/main" advTm="3592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残差：稀疏编码</a:t>
            </a:r>
            <a:r>
              <a:rPr lang="en-US" altLang="zh-CN" dirty="0" smtClean="0"/>
              <a:t>+</a:t>
            </a:r>
            <a:r>
              <a:rPr lang="zh-CN" altLang="en-US" dirty="0" smtClean="0"/>
              <a:t>传统方法</a:t>
            </a:r>
            <a:endParaRPr kumimoji="1" lang="zh-CN" altLang="en-US" dirty="0"/>
          </a:p>
        </p:txBody>
      </p:sp>
      <p:pic>
        <p:nvPicPr>
          <p:cNvPr id="3" name="图片 2" descr="示例图像残差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36" y="1292357"/>
            <a:ext cx="6620532" cy="49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2919"/>
      </p:ext>
    </p:extLst>
  </p:cSld>
  <p:clrMapOvr>
    <a:masterClrMapping/>
  </p:clrMapOvr>
  <p:transition xmlns:p14="http://schemas.microsoft.com/office/powerpoint/2010/main" advTm="11877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组 127"/>
          <p:cNvGrpSpPr/>
          <p:nvPr/>
        </p:nvGrpSpPr>
        <p:grpSpPr>
          <a:xfrm>
            <a:off x="-720588" y="27384"/>
            <a:ext cx="3060340" cy="6785992"/>
            <a:chOff x="-720588" y="27384"/>
            <a:chExt cx="3060340" cy="6785992"/>
          </a:xfrm>
        </p:grpSpPr>
        <p:sp>
          <p:nvSpPr>
            <p:cNvPr id="44" name="云形 43"/>
            <p:cNvSpPr/>
            <p:nvPr/>
          </p:nvSpPr>
          <p:spPr>
            <a:xfrm>
              <a:off x="-720588" y="27384"/>
              <a:ext cx="3060340" cy="6785992"/>
            </a:xfrm>
            <a:prstGeom prst="cloud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1500" y="1276303"/>
              <a:ext cx="468052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A30D12"/>
                  </a:solidFill>
                  <a:latin typeface="黑体"/>
                  <a:ea typeface="黑体"/>
                  <a:cs typeface="黑体"/>
                </a:rPr>
                <a:t>云计算时代</a:t>
              </a:r>
              <a:r>
                <a:rPr kumimoji="1" lang="zh-CN" altLang="en-US" sz="2000" dirty="0" smtClean="0">
                  <a:solidFill>
                    <a:srgbClr val="A30D12"/>
                  </a:solidFill>
                  <a:latin typeface="黑体"/>
                  <a:ea typeface="黑体"/>
                  <a:cs typeface="黑体"/>
                </a:rPr>
                <a:t>大规模群体图像和视频</a:t>
              </a:r>
              <a:endParaRPr kumimoji="1" lang="zh-CN" altLang="en-US" sz="2000" dirty="0">
                <a:solidFill>
                  <a:srgbClr val="A30D12"/>
                </a:solidFill>
                <a:latin typeface="黑体"/>
                <a:ea typeface="黑体"/>
                <a:cs typeface="黑体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560" y="2780928"/>
              <a:ext cx="445424" cy="33406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608" y="2978949"/>
              <a:ext cx="324036" cy="48605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552" y="4185084"/>
              <a:ext cx="432048" cy="32403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604" y="4005064"/>
              <a:ext cx="346588" cy="47036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608" y="2384884"/>
              <a:ext cx="360040" cy="48005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552" y="2348880"/>
              <a:ext cx="432048" cy="3243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166" y="3609020"/>
              <a:ext cx="384041" cy="2880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434" y="3809826"/>
              <a:ext cx="396044" cy="2970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568" y="3248980"/>
              <a:ext cx="288032" cy="41604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2" name="Picture 8" descr="http://ts1.mm.bing.net/th?id=H.4846897352738060&amp;pid=1.7&amp;w=194&amp;h=145&amp;c=7&amp;rs=1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85" y="620688"/>
              <a:ext cx="413180" cy="30882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http://ts1.mm.bing.net/th?id=H.4937332151353376&amp;pid=1.7&amp;w=190&amp;h=145&amp;c=7&amp;rs=1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596" y="1304764"/>
              <a:ext cx="404662" cy="30882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http://ts3.mm.bing.net/th?id=H.4520454082855358&amp;pid=1.7&amp;w=191&amp;h=145&amp;c=7&amp;rs=1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376772"/>
              <a:ext cx="406792" cy="30882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http://ts3.mm.bing.net/th?id=H.4953893579262990&amp;pid=1.7&amp;w=102&amp;h=145&amp;c=7&amp;rs=1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596" y="2000282"/>
              <a:ext cx="217240" cy="30882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0" descr="http://ts2.mm.bing.net/th?id=H.4528820711130365&amp;pid=1.7&amp;w=81&amp;h=148&amp;c=7&amp;rs=1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746" y="2000282"/>
              <a:ext cx="172514" cy="31521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2" descr="http://ts3.mm.bing.net/th?id=H.4614591162418622&amp;pid=1.7&amp;w=232&amp;h=143&amp;c=7&amp;rs=1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980728"/>
              <a:ext cx="494113" cy="3045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4" descr="http://ts4.mm.bing.net/th?id=H.4637315867541519&amp;pid=1.7&amp;w=207&amp;h=149&amp;c=7&amp;rs=1"/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980728"/>
              <a:ext cx="440868" cy="3173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http://ts1.mm.bing.net/th?id=H.4583100475967156&amp;pid=1.7&amp;w=189&amp;h=144&amp;c=7&amp;rs=1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664804"/>
              <a:ext cx="382638" cy="2915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http://ts4.mm.bing.net/th?id=H.4931302064523291&amp;pid=1.7&amp;w=227&amp;h=149&amp;c=7&amp;rs=1"/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772816"/>
              <a:ext cx="459569" cy="3016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http://ts3.mm.bing.net/th?id=H.4947872040159434&amp;pid=1.7&amp;w=215&amp;h=145&amp;c=7&amp;rs=1"/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656692"/>
              <a:ext cx="435275" cy="29355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4" descr="http://ts3.mm.bing.net/th?id=H.4697784709809462&amp;pid=1.7&amp;w=229&amp;h=133&amp;c=7&amp;rs=1"/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16" y="5985284"/>
              <a:ext cx="576093" cy="3345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2" descr="http://ts2.mm.bing.net/th?id=H.4540344110287013&amp;pid=1.7&amp;w=188&amp;h=148&amp;c=7&amp;rs=1"/>
            <p:cNvPicPr>
              <a:picLocks noChangeAspect="1" noChangeArrowheads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74" y="5553236"/>
              <a:ext cx="411614" cy="32403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4" descr="http://ts1.mm.bing.net/th?id=H.5039037017360468&amp;pid=1.7&amp;w=191&amp;h=145&amp;c=7&amp;rs=1"/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588" y="5877272"/>
              <a:ext cx="480496" cy="3647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8" descr="http://ts2.mm.bing.net/th?id=H.5012953669829673&amp;pid=1.7&amp;w=225&amp;h=141&amp;c=7&amp;rs=1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589" y="5052012"/>
              <a:ext cx="504056" cy="3158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0" descr="http://ts1.mm.bing.net/th?id=H.4982021309661840&amp;pid=1.7&amp;w=234&amp;h=144&amp;c=7&amp;rs=1"/>
            <p:cNvPicPr>
              <a:picLocks noChangeAspect="1" noChangeArrowheads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48" y="4653136"/>
              <a:ext cx="468052" cy="28803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2" descr="http://ts3.mm.bing.net/th?id=H.4615171027763546&amp;pid=1.7&amp;w=175&amp;h=139&amp;c=7&amp;rs=1"/>
            <p:cNvPicPr>
              <a:picLocks noChangeAspect="1" noChangeArrowheads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4653136"/>
              <a:ext cx="349585" cy="27767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6" descr="http://ts1.mm.bing.net/th?id=H.4620879027046508&amp;pid=1.7&amp;w=199&amp;h=148&amp;c=7&amp;rs=1"/>
            <p:cNvPicPr>
              <a:picLocks noChangeAspect="1" noChangeArrowheads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445224"/>
              <a:ext cx="500622" cy="37232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548" y="5157192"/>
              <a:ext cx="443880" cy="27742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1979712" y="8620"/>
            <a:ext cx="7164796" cy="1143000"/>
          </a:xfrm>
        </p:spPr>
        <p:txBody>
          <a:bodyPr/>
          <a:lstStyle/>
          <a:p>
            <a:r>
              <a:rPr kumimoji="1" lang="en-US" altLang="zh-CN" sz="4800" dirty="0" smtClean="0"/>
              <a:t>AVS</a:t>
            </a:r>
            <a:r>
              <a:rPr lang="zh-CN" altLang="en-US" sz="4800" dirty="0" smtClean="0"/>
              <a:t>云媒体编码标准</a:t>
            </a:r>
            <a:endParaRPr kumimoji="1" lang="zh-CN" altLang="en-US" sz="6000" dirty="0"/>
          </a:p>
        </p:txBody>
      </p:sp>
      <p:grpSp>
        <p:nvGrpSpPr>
          <p:cNvPr id="45" name="组 44"/>
          <p:cNvGrpSpPr/>
          <p:nvPr/>
        </p:nvGrpSpPr>
        <p:grpSpPr>
          <a:xfrm>
            <a:off x="1295636" y="1304764"/>
            <a:ext cx="1777318" cy="4572508"/>
            <a:chOff x="1295636" y="1352210"/>
            <a:chExt cx="1777318" cy="4572508"/>
          </a:xfrm>
        </p:grpSpPr>
        <p:grpSp>
          <p:nvGrpSpPr>
            <p:cNvPr id="5" name="组 4"/>
            <p:cNvGrpSpPr/>
            <p:nvPr/>
          </p:nvGrpSpPr>
          <p:grpSpPr>
            <a:xfrm>
              <a:off x="1812810" y="2672916"/>
              <a:ext cx="1260144" cy="1883650"/>
              <a:chOff x="7368867" y="512676"/>
              <a:chExt cx="1260144" cy="1883650"/>
            </a:xfrm>
            <a:solidFill>
              <a:srgbClr val="A30D12"/>
            </a:solidFill>
          </p:grpSpPr>
          <p:sp>
            <p:nvSpPr>
              <p:cNvPr id="6" name="流程图: 磁盘 9"/>
              <p:cNvSpPr/>
              <p:nvPr/>
            </p:nvSpPr>
            <p:spPr>
              <a:xfrm>
                <a:off x="7380312" y="512676"/>
                <a:ext cx="1224136" cy="1872207"/>
              </a:xfrm>
              <a:prstGeom prst="flowChartMagneticDisk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endParaRPr lang="zh-CN" altLang="en-US" sz="2000" b="1" dirty="0"/>
              </a:p>
            </p:txBody>
          </p:sp>
          <p:pic>
            <p:nvPicPr>
              <p:cNvPr id="7" name="图片 5"/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867" y="1388214"/>
                <a:ext cx="1260144" cy="1008112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1125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矩形 7"/>
              <p:cNvSpPr/>
              <p:nvPr/>
            </p:nvSpPr>
            <p:spPr>
              <a:xfrm>
                <a:off x="7612768" y="701232"/>
                <a:ext cx="800219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FFFF00"/>
                    </a:solidFill>
                    <a:latin typeface="黑体"/>
                    <a:ea typeface="黑体"/>
                    <a:cs typeface="黑体"/>
                  </a:rPr>
                  <a:t>视觉</a:t>
                </a:r>
                <a:endParaRPr lang="en-US" altLang="zh-CN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endParaRPr>
              </a:p>
              <a:p>
                <a:pPr algn="ctr"/>
                <a:r>
                  <a:rPr lang="zh-CN" altLang="en-US" sz="2400" b="1" dirty="0" smtClean="0">
                    <a:solidFill>
                      <a:srgbClr val="FFFF00"/>
                    </a:solidFill>
                    <a:latin typeface="黑体"/>
                    <a:ea typeface="黑体"/>
                    <a:cs typeface="黑体"/>
                  </a:rPr>
                  <a:t>词</a:t>
                </a:r>
                <a:r>
                  <a:rPr lang="zh-CN" altLang="en-US" sz="2400" b="1" dirty="0">
                    <a:solidFill>
                      <a:srgbClr val="FFFF00"/>
                    </a:solidFill>
                    <a:latin typeface="黑体"/>
                    <a:ea typeface="黑体"/>
                    <a:cs typeface="黑体"/>
                  </a:rPr>
                  <a:t>典</a:t>
                </a:r>
              </a:p>
            </p:txBody>
          </p:sp>
        </p:grpSp>
        <p:sp>
          <p:nvSpPr>
            <p:cNvPr id="10" name="右大括号 9"/>
            <p:cNvSpPr/>
            <p:nvPr/>
          </p:nvSpPr>
          <p:spPr>
            <a:xfrm>
              <a:off x="1295636" y="1352210"/>
              <a:ext cx="504056" cy="4572508"/>
            </a:xfrm>
            <a:prstGeom prst="rightBrace">
              <a:avLst/>
            </a:prstGeom>
            <a:ln w="57150" cmpd="sng">
              <a:solidFill>
                <a:srgbClr val="A30D1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5400092" y="4725144"/>
            <a:ext cx="1104683" cy="757762"/>
          </a:xfrm>
          <a:prstGeom prst="rect">
            <a:avLst/>
          </a:prstGeom>
          <a:solidFill>
            <a:srgbClr val="144D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FF00"/>
                </a:solidFill>
              </a:rPr>
              <a:t>稀疏编码传统编码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91804" y="1266224"/>
            <a:ext cx="176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A30D12"/>
                </a:solidFill>
                <a:latin typeface="黑体"/>
                <a:ea typeface="黑体"/>
                <a:cs typeface="黑体"/>
              </a:rPr>
              <a:t>待</a:t>
            </a:r>
            <a:r>
              <a:rPr kumimoji="1" lang="zh-CN" altLang="en-US" sz="1600" dirty="0" smtClean="0">
                <a:solidFill>
                  <a:srgbClr val="A30D12"/>
                </a:solidFill>
                <a:latin typeface="黑体"/>
                <a:ea typeface="黑体"/>
                <a:cs typeface="黑体"/>
              </a:rPr>
              <a:t>编码图像</a:t>
            </a:r>
            <a:r>
              <a:rPr kumimoji="1" lang="en-US" altLang="zh-CN" sz="1600" dirty="0" smtClean="0">
                <a:solidFill>
                  <a:srgbClr val="A30D12"/>
                </a:solidFill>
                <a:latin typeface="黑体"/>
                <a:ea typeface="黑体"/>
                <a:cs typeface="黑体"/>
              </a:rPr>
              <a:t>/</a:t>
            </a:r>
            <a:r>
              <a:rPr kumimoji="1" lang="zh-CN" altLang="en-US" sz="1600" dirty="0" smtClean="0">
                <a:solidFill>
                  <a:srgbClr val="A30D12"/>
                </a:solidFill>
                <a:latin typeface="黑体"/>
                <a:ea typeface="黑体"/>
                <a:cs typeface="黑体"/>
              </a:rPr>
              <a:t>视频</a:t>
            </a:r>
            <a:endParaRPr kumimoji="1" lang="en-US" altLang="zh-CN" sz="1600" dirty="0" smtClean="0">
              <a:solidFill>
                <a:srgbClr val="A30D12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502594" y="3188414"/>
            <a:ext cx="1104683" cy="757762"/>
          </a:xfrm>
          <a:prstGeom prst="rect">
            <a:avLst/>
          </a:prstGeom>
          <a:solidFill>
            <a:srgbClr val="144D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FF00"/>
                </a:solidFill>
              </a:rPr>
              <a:t>视觉单词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pPr algn="ctr"/>
            <a:r>
              <a:rPr kumimoji="1" lang="zh-CN" altLang="en-US" dirty="0" smtClean="0">
                <a:solidFill>
                  <a:srgbClr val="FFFF00"/>
                </a:solidFill>
              </a:rPr>
              <a:t>预测编码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pic>
        <p:nvPicPr>
          <p:cNvPr id="47" name="图片 46" descr="PS.jpg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579" y="1606839"/>
            <a:ext cx="1348299" cy="1008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1" name="直线箭头连接符 120"/>
          <p:cNvCxnSpPr>
            <a:stCxn id="47" idx="2"/>
            <a:endCxn id="56" idx="0"/>
          </p:cNvCxnSpPr>
          <p:nvPr/>
        </p:nvCxnSpPr>
        <p:spPr>
          <a:xfrm flipH="1">
            <a:off x="4054936" y="2615706"/>
            <a:ext cx="6793" cy="572708"/>
          </a:xfrm>
          <a:prstGeom prst="straightConnector1">
            <a:avLst/>
          </a:prstGeom>
          <a:ln w="92075" cmpd="sng">
            <a:solidFill>
              <a:srgbClr val="A30D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7272300" y="3188954"/>
            <a:ext cx="1104683" cy="757763"/>
          </a:xfrm>
          <a:prstGeom prst="rect">
            <a:avLst/>
          </a:prstGeom>
          <a:solidFill>
            <a:srgbClr val="144D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FF00"/>
                </a:solidFill>
              </a:rPr>
              <a:t>熵编码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275009" y="15782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A30D12"/>
                </a:solidFill>
                <a:latin typeface="黑体"/>
                <a:ea typeface="黑体"/>
                <a:cs typeface="黑体"/>
              </a:rPr>
              <a:t>压缩码流</a:t>
            </a:r>
            <a:endParaRPr kumimoji="1" lang="zh-CN" altLang="en-US" sz="1600" dirty="0">
              <a:solidFill>
                <a:srgbClr val="A30D12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08" name="肘形连接符 107"/>
          <p:cNvCxnSpPr>
            <a:stCxn id="90" idx="0"/>
            <a:endCxn id="95" idx="2"/>
          </p:cNvCxnSpPr>
          <p:nvPr/>
        </p:nvCxnSpPr>
        <p:spPr>
          <a:xfrm rot="5400000" flipH="1" flipV="1">
            <a:off x="6499325" y="3399827"/>
            <a:ext cx="778427" cy="1872208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7032252" y="5577258"/>
            <a:ext cx="176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 smtClean="0">
                <a:solidFill>
                  <a:srgbClr val="A30D12"/>
                </a:solidFill>
                <a:latin typeface="黑体"/>
                <a:ea typeface="黑体"/>
                <a:cs typeface="黑体"/>
              </a:rPr>
              <a:t>残差</a:t>
            </a:r>
            <a:endParaRPr kumimoji="1" lang="en-US" altLang="zh-CN" sz="1600" dirty="0" smtClean="0">
              <a:solidFill>
                <a:srgbClr val="A30D12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66" name="直线箭头连接符 65"/>
          <p:cNvCxnSpPr/>
          <p:nvPr/>
        </p:nvCxnSpPr>
        <p:spPr>
          <a:xfrm flipH="1">
            <a:off x="4060424" y="3972416"/>
            <a:ext cx="6793" cy="572708"/>
          </a:xfrm>
          <a:prstGeom prst="straightConnector1">
            <a:avLst/>
          </a:prstGeom>
          <a:ln w="92075" cmpd="sng">
            <a:solidFill>
              <a:srgbClr val="A30D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6" idx="4"/>
            <a:endCxn id="56" idx="1"/>
          </p:cNvCxnSpPr>
          <p:nvPr/>
        </p:nvCxnSpPr>
        <p:spPr>
          <a:xfrm>
            <a:off x="3048391" y="3561574"/>
            <a:ext cx="454203" cy="5721"/>
          </a:xfrm>
          <a:prstGeom prst="straightConnector1">
            <a:avLst/>
          </a:prstGeom>
          <a:ln w="92075" cmpd="sng">
            <a:solidFill>
              <a:srgbClr val="A30D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>
            <a:stCxn id="2" idx="3"/>
            <a:endCxn id="90" idx="1"/>
          </p:cNvCxnSpPr>
          <p:nvPr/>
        </p:nvCxnSpPr>
        <p:spPr>
          <a:xfrm flipV="1">
            <a:off x="4784439" y="5104025"/>
            <a:ext cx="615653" cy="3437"/>
          </a:xfrm>
          <a:prstGeom prst="line">
            <a:avLst/>
          </a:prstGeom>
          <a:ln w="92075" cmpd="sng">
            <a:solidFill>
              <a:srgbClr val="A30D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90" idx="3"/>
            <a:endCxn id="13" idx="1"/>
          </p:cNvCxnSpPr>
          <p:nvPr/>
        </p:nvCxnSpPr>
        <p:spPr>
          <a:xfrm flipV="1">
            <a:off x="6504775" y="5091735"/>
            <a:ext cx="695517" cy="12290"/>
          </a:xfrm>
          <a:prstGeom prst="straightConnector1">
            <a:avLst/>
          </a:prstGeom>
          <a:ln w="92075" cmpd="sng">
            <a:solidFill>
              <a:srgbClr val="A30D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13" idx="3"/>
            <a:endCxn id="95" idx="3"/>
          </p:cNvCxnSpPr>
          <p:nvPr/>
        </p:nvCxnSpPr>
        <p:spPr>
          <a:xfrm flipH="1" flipV="1">
            <a:off x="8376983" y="3567836"/>
            <a:ext cx="155457" cy="1523899"/>
          </a:xfrm>
          <a:prstGeom prst="bentConnector3">
            <a:avLst>
              <a:gd name="adj1" fmla="val -147050"/>
            </a:avLst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>
            <a:stCxn id="56" idx="3"/>
            <a:endCxn id="95" idx="1"/>
          </p:cNvCxnSpPr>
          <p:nvPr/>
        </p:nvCxnSpPr>
        <p:spPr>
          <a:xfrm>
            <a:off x="4607277" y="3567295"/>
            <a:ext cx="2665023" cy="541"/>
          </a:xfrm>
          <a:prstGeom prst="bentConnector3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95" idx="0"/>
            <a:endCxn id="62" idx="2"/>
          </p:cNvCxnSpPr>
          <p:nvPr/>
        </p:nvCxnSpPr>
        <p:spPr>
          <a:xfrm flipH="1" flipV="1">
            <a:off x="7806599" y="2172926"/>
            <a:ext cx="18043" cy="1016028"/>
          </a:xfrm>
          <a:prstGeom prst="straightConnector1">
            <a:avLst/>
          </a:prstGeom>
          <a:ln w="92075" cmpd="sng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P10.jpg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292" y="4593110"/>
            <a:ext cx="1332148" cy="997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图片 1" descr="P8.jpg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137" y="4569477"/>
            <a:ext cx="1437302" cy="1075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2" name="文本框 61"/>
          <p:cNvSpPr txBox="1"/>
          <p:nvPr/>
        </p:nvSpPr>
        <p:spPr>
          <a:xfrm>
            <a:off x="6768244" y="1772816"/>
            <a:ext cx="2076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/>
              <a:t>101101110110…</a:t>
            </a:r>
            <a:endParaRPr kumimoji="1" lang="zh-CN" altLang="en-US" sz="2000" b="1" dirty="0"/>
          </a:p>
        </p:txBody>
      </p:sp>
      <p:sp>
        <p:nvSpPr>
          <p:cNvPr id="84" name="文本框 83"/>
          <p:cNvSpPr txBox="1"/>
          <p:nvPr/>
        </p:nvSpPr>
        <p:spPr>
          <a:xfrm>
            <a:off x="4916939" y="325848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00FF"/>
                </a:solidFill>
                <a:latin typeface="黑体"/>
                <a:ea typeface="黑体"/>
                <a:cs typeface="黑体"/>
              </a:rPr>
              <a:t>单词索引及投影参数</a:t>
            </a:r>
            <a:endParaRPr kumimoji="1" lang="zh-CN" altLang="en-US" sz="1600" dirty="0">
              <a:solidFill>
                <a:srgbClr val="0000FF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55741" y="4020374"/>
            <a:ext cx="11005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00FF"/>
                </a:solidFill>
                <a:latin typeface="黑体"/>
                <a:ea typeface="黑体"/>
                <a:cs typeface="黑体"/>
              </a:rPr>
              <a:t>变换系数</a:t>
            </a:r>
            <a:endParaRPr lang="en-US" altLang="zh-CN" sz="1600" dirty="0" smtClean="0">
              <a:solidFill>
                <a:srgbClr val="0000FF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1600" dirty="0" smtClean="0">
                <a:solidFill>
                  <a:srgbClr val="0000FF"/>
                </a:solidFill>
                <a:latin typeface="黑体"/>
                <a:ea typeface="黑体"/>
                <a:cs typeface="黑体"/>
              </a:rPr>
              <a:t>运动向量</a:t>
            </a:r>
            <a:r>
              <a:rPr lang="en-US" altLang="zh-CN" sz="1600" dirty="0" smtClean="0">
                <a:solidFill>
                  <a:srgbClr val="0000FF"/>
                </a:solidFill>
                <a:latin typeface="黑体"/>
                <a:ea typeface="黑体"/>
                <a:cs typeface="黑体"/>
              </a:rPr>
              <a:t>…</a:t>
            </a:r>
            <a:endParaRPr kumimoji="1" lang="zh-CN" altLang="en-US" sz="1600" dirty="0">
              <a:solidFill>
                <a:srgbClr val="0000FF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047338486"/>
      </p:ext>
    </p:extLst>
  </p:cSld>
  <p:clrMapOvr>
    <a:masterClrMapping/>
  </p:clrMapOvr>
  <p:transition xmlns:p14="http://schemas.microsoft.com/office/powerpoint/2010/main" advTm="53304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线连接符 71"/>
          <p:cNvCxnSpPr/>
          <p:nvPr/>
        </p:nvCxnSpPr>
        <p:spPr>
          <a:xfrm flipV="1">
            <a:off x="5760132" y="2528900"/>
            <a:ext cx="615653" cy="3437"/>
          </a:xfrm>
          <a:prstGeom prst="line">
            <a:avLst/>
          </a:prstGeom>
          <a:ln w="92075" cmpd="sng">
            <a:solidFill>
              <a:srgbClr val="A30D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/>
          <p:cNvCxnSpPr/>
          <p:nvPr/>
        </p:nvCxnSpPr>
        <p:spPr>
          <a:xfrm flipV="1">
            <a:off x="1943708" y="2572909"/>
            <a:ext cx="615653" cy="3437"/>
          </a:xfrm>
          <a:prstGeom prst="line">
            <a:avLst/>
          </a:prstGeom>
          <a:ln w="92075" cmpd="sng">
            <a:solidFill>
              <a:srgbClr val="A30D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云形 43"/>
          <p:cNvSpPr/>
          <p:nvPr/>
        </p:nvSpPr>
        <p:spPr>
          <a:xfrm>
            <a:off x="3671900" y="4149080"/>
            <a:ext cx="5400600" cy="2592288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258" y="5136406"/>
            <a:ext cx="432048" cy="324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310" y="4956386"/>
            <a:ext cx="346588" cy="470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872" y="4560342"/>
            <a:ext cx="384041" cy="2880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140" y="4761148"/>
            <a:ext cx="396044" cy="2970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368" y="4705142"/>
            <a:ext cx="288032" cy="416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8" descr="http://ts1.mm.bing.net/th?id=H.4846897352738060&amp;pid=1.7&amp;w=194&amp;h=145&amp;c=7&amp;rs=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0252" y="4545124"/>
            <a:ext cx="413180" cy="308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://ts1.mm.bing.net/th?id=H.4937332151353376&amp;pid=1.7&amp;w=190&amp;h=145&amp;c=7&amp;rs=1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9233" y="5229200"/>
            <a:ext cx="404662" cy="308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http://ts3.mm.bing.net/th?id=H.4520454082855358&amp;pid=1.7&amp;w=191&amp;h=145&amp;c=7&amp;rs=1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1181" y="5301208"/>
            <a:ext cx="406792" cy="308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http://ts3.mm.bing.net/th?id=H.4614591162418622&amp;pid=1.7&amp;w=232&amp;h=143&amp;c=7&amp;rs=1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8304" y="4924639"/>
            <a:ext cx="494113" cy="304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4" descr="http://ts4.mm.bing.net/th?id=H.4637315867541519&amp;pid=1.7&amp;w=207&amp;h=149&amp;c=7&amp;rs=1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8244" y="4947864"/>
            <a:ext cx="440868" cy="3173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http://ts1.mm.bing.net/th?id=H.4583100475967156&amp;pid=1.7&amp;w=189&amp;h=144&amp;c=7&amp;rs=1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7714" y="4217586"/>
            <a:ext cx="382638" cy="291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http://ts3.mm.bing.net/th?id=H.4947872040159434&amp;pid=1.7&amp;w=215&amp;h=145&amp;c=7&amp;rs=1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1181" y="4581128"/>
            <a:ext cx="435275" cy="2935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2" descr="http://ts2.mm.bing.net/th?id=H.4540344110287013&amp;pid=1.7&amp;w=188&amp;h=148&amp;c=7&amp;rs=1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94" y="5949280"/>
            <a:ext cx="411614" cy="324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4" descr="http://ts1.mm.bing.net/th?id=H.5039037017360468&amp;pid=1.7&amp;w=191&amp;h=145&amp;c=7&amp;rs=1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0292" y="5733256"/>
            <a:ext cx="480496" cy="364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8" descr="http://ts2.mm.bing.net/th?id=H.5012953669829673&amp;pid=1.7&amp;w=225&amp;h=141&amp;c=7&amp;rs=1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5337212"/>
            <a:ext cx="504056" cy="315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2" descr="http://ts3.mm.bing.net/th?id=H.4615171027763546&amp;pid=1.7&amp;w=175&amp;h=139&amp;c=7&amp;rs=1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6356" y="5625244"/>
            <a:ext cx="349585" cy="2776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6" descr="http://ts1.mm.bing.net/th?id=H.4620879027046508&amp;pid=1.7&amp;w=199&amp;h=148&amp;c=7&amp;rs=1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5654" y="5733256"/>
            <a:ext cx="500622" cy="372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726" y="5563843"/>
            <a:ext cx="443880" cy="277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503548" y="125760"/>
            <a:ext cx="8424936" cy="1143000"/>
          </a:xfrm>
        </p:spPr>
        <p:txBody>
          <a:bodyPr/>
          <a:lstStyle/>
          <a:p>
            <a:r>
              <a:rPr kumimoji="1" lang="en-US" altLang="zh-CN" sz="4800" dirty="0" smtClean="0"/>
              <a:t>AVS3</a:t>
            </a:r>
            <a:r>
              <a:rPr lang="zh-CN" altLang="en-US" sz="4800" dirty="0" smtClean="0"/>
              <a:t>云标准的解码过程</a:t>
            </a:r>
            <a:endParaRPr kumimoji="1" lang="zh-CN" altLang="en-US" sz="6000" dirty="0"/>
          </a:p>
        </p:txBody>
      </p:sp>
      <p:grpSp>
        <p:nvGrpSpPr>
          <p:cNvPr id="5" name="组 4"/>
          <p:cNvGrpSpPr/>
          <p:nvPr/>
        </p:nvGrpSpPr>
        <p:grpSpPr>
          <a:xfrm>
            <a:off x="4283964" y="3789040"/>
            <a:ext cx="1260144" cy="1883650"/>
            <a:chOff x="7368867" y="512676"/>
            <a:chExt cx="1260144" cy="1883650"/>
          </a:xfrm>
          <a:solidFill>
            <a:srgbClr val="A30D12"/>
          </a:solidFill>
        </p:grpSpPr>
        <p:sp>
          <p:nvSpPr>
            <p:cNvPr id="6" name="流程图: 磁盘 9"/>
            <p:cNvSpPr/>
            <p:nvPr/>
          </p:nvSpPr>
          <p:spPr>
            <a:xfrm>
              <a:off x="7380312" y="512676"/>
              <a:ext cx="1224136" cy="1872207"/>
            </a:xfrm>
            <a:prstGeom prst="flowChartMagneticDisk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zh-CN" altLang="en-US" sz="2000" b="1" dirty="0"/>
            </a:p>
          </p:txBody>
        </p:sp>
        <p:pic>
          <p:nvPicPr>
            <p:cNvPr id="7" name="图片 5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867" y="1388214"/>
              <a:ext cx="1260144" cy="1008112"/>
            </a:xfrm>
            <a:prstGeom prst="ellipse">
              <a:avLst/>
            </a:prstGeom>
            <a:grpFill/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7612768" y="701232"/>
              <a:ext cx="800219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视觉</a:t>
              </a:r>
              <a:endParaRPr lang="en-US" altLang="zh-CN" sz="2400" b="1" dirty="0" smtClean="0">
                <a:solidFill>
                  <a:srgbClr val="FFFF00"/>
                </a:solidFill>
                <a:latin typeface="黑体"/>
                <a:ea typeface="黑体"/>
                <a:cs typeface="黑体"/>
              </a:endParaRPr>
            </a:p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词</a:t>
              </a:r>
              <a:r>
                <a:rPr lang="zh-CN" altLang="en-US" sz="2400" b="1" dirty="0">
                  <a:solidFill>
                    <a:srgbClr val="FFFF00"/>
                  </a:solidFill>
                  <a:latin typeface="黑体"/>
                  <a:ea typeface="黑体"/>
                  <a:cs typeface="黑体"/>
                </a:rPr>
                <a:t>典</a:t>
              </a:r>
            </a:p>
          </p:txBody>
        </p:sp>
      </p:grpSp>
      <p:pic>
        <p:nvPicPr>
          <p:cNvPr id="47" name="图片 46" descr="PS.jp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071535"/>
            <a:ext cx="1348299" cy="1008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8" name="文本框 97"/>
          <p:cNvSpPr txBox="1"/>
          <p:nvPr/>
        </p:nvSpPr>
        <p:spPr>
          <a:xfrm>
            <a:off x="275908" y="10641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A30D12"/>
                </a:solidFill>
                <a:latin typeface="黑体"/>
                <a:ea typeface="黑体"/>
                <a:cs typeface="黑体"/>
              </a:rPr>
              <a:t>AVS3</a:t>
            </a:r>
            <a:r>
              <a:rPr kumimoji="1" lang="zh-CN" altLang="en-US" sz="1600" dirty="0" smtClean="0">
                <a:solidFill>
                  <a:srgbClr val="A30D12"/>
                </a:solidFill>
                <a:latin typeface="黑体"/>
                <a:ea typeface="黑体"/>
                <a:cs typeface="黑体"/>
              </a:rPr>
              <a:t>压缩码流</a:t>
            </a:r>
            <a:endParaRPr kumimoji="1" lang="zh-CN" altLang="en-US" sz="1600" dirty="0">
              <a:solidFill>
                <a:srgbClr val="A30D12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48" name="直线连接符 47"/>
          <p:cNvCxnSpPr/>
          <p:nvPr/>
        </p:nvCxnSpPr>
        <p:spPr>
          <a:xfrm flipV="1">
            <a:off x="3920343" y="2570834"/>
            <a:ext cx="615653" cy="3437"/>
          </a:xfrm>
          <a:prstGeom prst="line">
            <a:avLst/>
          </a:prstGeom>
          <a:ln w="92075" cmpd="sng">
            <a:solidFill>
              <a:srgbClr val="A30D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P10.jp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29" y="2047148"/>
            <a:ext cx="1332148" cy="997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图片 1" descr="P8.jp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1780" y="2036286"/>
            <a:ext cx="1437302" cy="1075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2" name="文本框 61"/>
          <p:cNvSpPr txBox="1"/>
          <p:nvPr/>
        </p:nvSpPr>
        <p:spPr>
          <a:xfrm>
            <a:off x="-508" y="1240132"/>
            <a:ext cx="2076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/>
              <a:t>101101110110…</a:t>
            </a:r>
            <a:endParaRPr kumimoji="1" lang="zh-CN" altLang="en-US" sz="2000" b="1" dirty="0"/>
          </a:p>
        </p:txBody>
      </p:sp>
      <p:cxnSp>
        <p:nvCxnSpPr>
          <p:cNvPr id="46" name="肘形连接符 45"/>
          <p:cNvCxnSpPr>
            <a:stCxn id="62" idx="2"/>
            <a:endCxn id="13" idx="1"/>
          </p:cNvCxnSpPr>
          <p:nvPr/>
        </p:nvCxnSpPr>
        <p:spPr>
          <a:xfrm rot="5400000">
            <a:off x="453873" y="1961798"/>
            <a:ext cx="905531" cy="262418"/>
          </a:xfrm>
          <a:prstGeom prst="bentConnector4">
            <a:avLst>
              <a:gd name="adj1" fmla="val 22468"/>
              <a:gd name="adj2" fmla="val 260859"/>
            </a:avLst>
          </a:prstGeom>
          <a:ln w="92075" cmpd="sng">
            <a:solidFill>
              <a:srgbClr val="A30D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/>
          <p:nvPr/>
        </p:nvCxnSpPr>
        <p:spPr>
          <a:xfrm flipH="1" flipV="1">
            <a:off x="4932040" y="3104964"/>
            <a:ext cx="2" cy="936104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图片 70" descr="PS.jp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109" y="1556792"/>
            <a:ext cx="2598345" cy="1944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8" name="直线箭头连接符 77"/>
          <p:cNvCxnSpPr/>
          <p:nvPr/>
        </p:nvCxnSpPr>
        <p:spPr>
          <a:xfrm flipV="1">
            <a:off x="6048164" y="2960949"/>
            <a:ext cx="648073" cy="1944215"/>
          </a:xfrm>
          <a:prstGeom prst="straightConnector1">
            <a:avLst/>
          </a:prstGeom>
          <a:ln w="38100" cmpd="sng">
            <a:solidFill>
              <a:srgbClr val="FFFF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/>
          <p:nvPr/>
        </p:nvCxnSpPr>
        <p:spPr>
          <a:xfrm flipV="1">
            <a:off x="6480212" y="3320988"/>
            <a:ext cx="684076" cy="1872208"/>
          </a:xfrm>
          <a:prstGeom prst="straightConnector1">
            <a:avLst/>
          </a:prstGeom>
          <a:ln w="38100" cmpd="sng">
            <a:solidFill>
              <a:srgbClr val="FFFF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/>
          <p:nvPr/>
        </p:nvCxnSpPr>
        <p:spPr>
          <a:xfrm>
            <a:off x="7560332" y="3032956"/>
            <a:ext cx="504056" cy="1908212"/>
          </a:xfrm>
          <a:prstGeom prst="straightConnector1">
            <a:avLst/>
          </a:prstGeom>
          <a:ln w="38100" cmpd="sng">
            <a:solidFill>
              <a:srgbClr val="FFFF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359532" y="3995189"/>
            <a:ext cx="39244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AVS3</a:t>
            </a:r>
            <a:r>
              <a:rPr lang="zh-CN" altLang="en-US" sz="32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的革命：</a:t>
            </a:r>
            <a:endParaRPr lang="en-US" altLang="zh-CN" sz="3200" dirty="0" smtClean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32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1</a:t>
            </a:r>
            <a:r>
              <a:rPr lang="zh-CN" altLang="en-US" sz="32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、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有损解码（目前）</a:t>
            </a:r>
            <a:endParaRPr kumimoji="1" lang="en-US" altLang="zh-CN" sz="3200" dirty="0" smtClean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32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2</a:t>
            </a:r>
            <a:r>
              <a:rPr lang="zh-CN" altLang="en-US" sz="32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、近保真解码</a:t>
            </a:r>
            <a:endParaRPr lang="en-US" altLang="zh-CN" sz="3200" dirty="0" smtClean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zh-CN" sz="32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3</a:t>
            </a:r>
            <a:r>
              <a:rPr lang="zh-CN" altLang="en-US" sz="32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、质量提升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解码</a:t>
            </a:r>
            <a:endParaRPr kumimoji="1" lang="zh-CN" altLang="en-US" sz="3200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270938334"/>
      </p:ext>
    </p:extLst>
  </p:cSld>
  <p:clrMapOvr>
    <a:masterClrMapping/>
  </p:clrMapOvr>
  <p:transition xmlns:p14="http://schemas.microsoft.com/office/powerpoint/2010/main" advTm="53304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ITU-T SG16</a:t>
            </a:r>
          </a:p>
        </p:txBody>
      </p:sp>
      <p:sp>
        <p:nvSpPr>
          <p:cNvPr id="177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dirty="0">
                <a:latin typeface="+mn-lt"/>
              </a:rPr>
              <a:t>Study Group 16: </a:t>
            </a:r>
            <a:r>
              <a:rPr lang="zh-CN" altLang="en-US" sz="2400" dirty="0" smtClean="0">
                <a:latin typeface="+mn-lt"/>
              </a:rPr>
              <a:t>多媒体编码、系统与应用</a:t>
            </a:r>
            <a:endParaRPr lang="en-US" altLang="zh-CN" sz="2400" dirty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latin typeface="+mn-lt"/>
              </a:rPr>
              <a:t>SG16</a:t>
            </a:r>
            <a:r>
              <a:rPr lang="zh-CN" altLang="en-US" sz="2000" dirty="0" smtClean="0">
                <a:latin typeface="+mn-lt"/>
              </a:rPr>
              <a:t>负责制定各种多媒体标准，包括终端、架构、协议、安全、移动、互联和服务质量。面向会议系统，目录服务，语音、音频和视频编码，</a:t>
            </a:r>
            <a:r>
              <a:rPr lang="en-US" altLang="zh-CN" sz="2000" dirty="0" smtClean="0">
                <a:latin typeface="+mn-lt"/>
              </a:rPr>
              <a:t>PSTN</a:t>
            </a:r>
            <a:r>
              <a:rPr lang="zh-CN" altLang="en-US" sz="2000" dirty="0" smtClean="0">
                <a:latin typeface="+mn-lt"/>
              </a:rPr>
              <a:t>调制器和接口，传真终端，</a:t>
            </a:r>
            <a:r>
              <a:rPr lang="en-US" altLang="zh-CN" sz="2000" dirty="0" smtClean="0">
                <a:latin typeface="+mn-lt"/>
              </a:rPr>
              <a:t>ICT</a:t>
            </a:r>
            <a:r>
              <a:rPr lang="zh-CN" altLang="en-US" sz="2000" dirty="0" smtClean="0">
                <a:latin typeface="+mn-lt"/>
              </a:rPr>
              <a:t>可访问性等。</a:t>
            </a:r>
            <a:endParaRPr lang="en-US" altLang="zh-CN" sz="2000" dirty="0" smtClean="0">
              <a:latin typeface="+mn-lt"/>
            </a:endParaRPr>
          </a:p>
          <a:p>
            <a:pPr lvl="1">
              <a:lnSpc>
                <a:spcPct val="80000"/>
              </a:lnSpc>
            </a:pPr>
            <a:endParaRPr lang="en-US" altLang="zh-CN" sz="2000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en-US" altLang="zh-CN" sz="2400" dirty="0">
                <a:latin typeface="+mn-lt"/>
              </a:rPr>
              <a:t>WP 1</a:t>
            </a:r>
            <a:r>
              <a:rPr lang="en-US" altLang="zh-CN" sz="2400" dirty="0" smtClean="0">
                <a:latin typeface="+mn-lt"/>
              </a:rPr>
              <a:t>/SG16   </a:t>
            </a:r>
            <a:r>
              <a:rPr lang="zh-CN" altLang="en-US" sz="2400" dirty="0" smtClean="0">
                <a:latin typeface="+mn-lt"/>
              </a:rPr>
              <a:t>网络信号处理和话音终端</a:t>
            </a:r>
            <a:endParaRPr lang="en-US" altLang="zh-CN" sz="2400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en-US" altLang="zh-CN" sz="2400" dirty="0">
                <a:latin typeface="+mn-lt"/>
              </a:rPr>
              <a:t>WP 2</a:t>
            </a:r>
            <a:r>
              <a:rPr lang="en-US" altLang="zh-CN" sz="2400" dirty="0" smtClean="0">
                <a:latin typeface="+mn-lt"/>
              </a:rPr>
              <a:t>/SG16 </a:t>
            </a:r>
            <a:r>
              <a:rPr lang="en-US" altLang="zh-CN" sz="2400" dirty="0">
                <a:latin typeface="+mn-lt"/>
              </a:rPr>
              <a:t>  </a:t>
            </a:r>
            <a:r>
              <a:rPr lang="zh-CN" altLang="en-US" sz="2400" dirty="0" smtClean="0">
                <a:latin typeface="+mn-lt"/>
              </a:rPr>
              <a:t>应用和系统</a:t>
            </a:r>
            <a:endParaRPr lang="en-US" altLang="zh-CN" sz="2400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en-US" altLang="zh-CN" sz="2400" dirty="0">
                <a:latin typeface="+mn-lt"/>
              </a:rPr>
              <a:t>WP 3</a:t>
            </a:r>
            <a:r>
              <a:rPr lang="en-US" altLang="zh-CN" sz="2400" dirty="0" smtClean="0">
                <a:latin typeface="+mn-lt"/>
              </a:rPr>
              <a:t>/SG16   </a:t>
            </a:r>
            <a:r>
              <a:rPr lang="zh-CN" altLang="en-US" sz="2400" dirty="0" smtClean="0">
                <a:latin typeface="+mn-lt"/>
              </a:rPr>
              <a:t>媒体编码</a:t>
            </a:r>
            <a:endParaRPr lang="en-US" altLang="zh-CN" sz="2400" dirty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latin typeface="+mn-lt"/>
              </a:rPr>
              <a:t>Q 6/16    </a:t>
            </a:r>
            <a:r>
              <a:rPr lang="zh-CN" altLang="en-US" sz="2000" dirty="0" smtClean="0">
                <a:latin typeface="+mn-lt"/>
              </a:rPr>
              <a:t>视觉编码</a:t>
            </a:r>
            <a:r>
              <a:rPr lang="en-US" altLang="zh-CN" sz="2000" dirty="0" smtClean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(</a:t>
            </a:r>
            <a:r>
              <a:rPr lang="zh-CN" altLang="en-US" sz="2000" dirty="0">
                <a:latin typeface="+mn-lt"/>
              </a:rPr>
              <a:t>又称</a:t>
            </a:r>
            <a:r>
              <a:rPr lang="en-US" altLang="zh-CN" sz="2000" dirty="0">
                <a:latin typeface="+mn-lt"/>
              </a:rPr>
              <a:t>VCEG)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latin typeface="+mn-lt"/>
              </a:rPr>
              <a:t>Q 7/16    System and coordination aspects of media coding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latin typeface="+mn-lt"/>
              </a:rPr>
              <a:t>Q 8/16    Generic sound activity detection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latin typeface="+mn-lt"/>
              </a:rPr>
              <a:t>Q 9/16    Embedded variable bit rate coding of speech signals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latin typeface="+mn-lt"/>
              </a:rPr>
              <a:t>Q 10/16  Speech and audio coding and related software tools</a:t>
            </a:r>
          </a:p>
        </p:txBody>
      </p:sp>
    </p:spTree>
    <p:extLst>
      <p:ext uri="{BB962C8B-B14F-4D97-AF65-F5344CB8AC3E}">
        <p14:creationId xmlns:p14="http://schemas.microsoft.com/office/powerpoint/2010/main" val="26661000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http://img.ea3w.com/245/2444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624" y="1448780"/>
            <a:ext cx="6552728" cy="491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"/>
          <p:cNvGrpSpPr/>
          <p:nvPr/>
        </p:nvGrpSpPr>
        <p:grpSpPr>
          <a:xfrm>
            <a:off x="180019" y="2402885"/>
            <a:ext cx="1289331" cy="2664296"/>
            <a:chOff x="35496" y="2132856"/>
            <a:chExt cx="1289331" cy="2664296"/>
          </a:xfrm>
        </p:grpSpPr>
        <p:pic>
          <p:nvPicPr>
            <p:cNvPr id="18" name="Picture 12" descr="http://pic2.nipic.com/20090423/2245179_165515021_2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88639" y="2537550"/>
              <a:ext cx="682961" cy="225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组合 50"/>
            <p:cNvGrpSpPr>
              <a:grpSpLocks/>
            </p:cNvGrpSpPr>
            <p:nvPr/>
          </p:nvGrpSpPr>
          <p:grpSpPr bwMode="auto">
            <a:xfrm rot="19170931">
              <a:off x="687529" y="2524935"/>
              <a:ext cx="637298" cy="427665"/>
              <a:chOff x="3123481" y="4046694"/>
              <a:chExt cx="2808287" cy="1447800"/>
            </a:xfrm>
          </p:grpSpPr>
          <p:sp>
            <p:nvSpPr>
              <p:cNvPr id="21" name="Arc 32"/>
              <p:cNvSpPr>
                <a:spLocks/>
              </p:cNvSpPr>
              <p:nvPr/>
            </p:nvSpPr>
            <p:spPr bwMode="auto">
              <a:xfrm rot="5219521">
                <a:off x="4491905" y="3872069"/>
                <a:ext cx="149225" cy="498475"/>
              </a:xfrm>
              <a:custGeom>
                <a:avLst/>
                <a:gdLst>
                  <a:gd name="T0" fmla="*/ 2147483647 w 23648"/>
                  <a:gd name="T1" fmla="*/ 0 h 43200"/>
                  <a:gd name="T2" fmla="*/ 0 w 23648"/>
                  <a:gd name="T3" fmla="*/ 2147483647 h 43200"/>
                  <a:gd name="T4" fmla="*/ 2147483647 w 23648"/>
                  <a:gd name="T5" fmla="*/ 2147483647 h 43200"/>
                  <a:gd name="T6" fmla="*/ 0 60000 65536"/>
                  <a:gd name="T7" fmla="*/ 0 60000 65536"/>
                  <a:gd name="T8" fmla="*/ 0 60000 65536"/>
                  <a:gd name="T9" fmla="*/ 0 w 23648"/>
                  <a:gd name="T10" fmla="*/ 0 h 43200"/>
                  <a:gd name="T11" fmla="*/ 23648 w 2364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3648" h="43200" fill="none" extrusionOk="0">
                    <a:moveTo>
                      <a:pt x="2047" y="0"/>
                    </a:moveTo>
                    <a:cubicBezTo>
                      <a:pt x="13977" y="0"/>
                      <a:pt x="23648" y="9670"/>
                      <a:pt x="23648" y="21600"/>
                    </a:cubicBezTo>
                    <a:cubicBezTo>
                      <a:pt x="23648" y="33529"/>
                      <a:pt x="13977" y="43200"/>
                      <a:pt x="2048" y="43200"/>
                    </a:cubicBezTo>
                    <a:cubicBezTo>
                      <a:pt x="1364" y="43200"/>
                      <a:pt x="680" y="43167"/>
                      <a:pt x="0" y="43102"/>
                    </a:cubicBezTo>
                  </a:path>
                  <a:path w="23648" h="43200" stroke="0" extrusionOk="0">
                    <a:moveTo>
                      <a:pt x="2047" y="0"/>
                    </a:moveTo>
                    <a:cubicBezTo>
                      <a:pt x="13977" y="0"/>
                      <a:pt x="23648" y="9670"/>
                      <a:pt x="23648" y="21600"/>
                    </a:cubicBezTo>
                    <a:cubicBezTo>
                      <a:pt x="23648" y="33529"/>
                      <a:pt x="13977" y="43200"/>
                      <a:pt x="2048" y="43200"/>
                    </a:cubicBezTo>
                    <a:cubicBezTo>
                      <a:pt x="1364" y="43200"/>
                      <a:pt x="680" y="43167"/>
                      <a:pt x="0" y="43102"/>
                    </a:cubicBezTo>
                    <a:lnTo>
                      <a:pt x="2048" y="21600"/>
                    </a:lnTo>
                    <a:lnTo>
                      <a:pt x="2047" y="0"/>
                    </a:lnTo>
                    <a:close/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Arc 33"/>
              <p:cNvSpPr>
                <a:spLocks/>
              </p:cNvSpPr>
              <p:nvPr/>
            </p:nvSpPr>
            <p:spPr bwMode="auto">
              <a:xfrm rot="5219521">
                <a:off x="4490318" y="3867306"/>
                <a:ext cx="215900" cy="1006475"/>
              </a:xfrm>
              <a:custGeom>
                <a:avLst/>
                <a:gdLst>
                  <a:gd name="T0" fmla="*/ 2147483647 w 23648"/>
                  <a:gd name="T1" fmla="*/ 0 h 43200"/>
                  <a:gd name="T2" fmla="*/ 0 w 23648"/>
                  <a:gd name="T3" fmla="*/ 2147483647 h 43200"/>
                  <a:gd name="T4" fmla="*/ 2147483647 w 23648"/>
                  <a:gd name="T5" fmla="*/ 2147483647 h 43200"/>
                  <a:gd name="T6" fmla="*/ 0 60000 65536"/>
                  <a:gd name="T7" fmla="*/ 0 60000 65536"/>
                  <a:gd name="T8" fmla="*/ 0 60000 65536"/>
                  <a:gd name="T9" fmla="*/ 0 w 23648"/>
                  <a:gd name="T10" fmla="*/ 0 h 43200"/>
                  <a:gd name="T11" fmla="*/ 23648 w 2364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3648" h="43200" fill="none" extrusionOk="0">
                    <a:moveTo>
                      <a:pt x="2047" y="0"/>
                    </a:moveTo>
                    <a:cubicBezTo>
                      <a:pt x="13977" y="0"/>
                      <a:pt x="23648" y="9670"/>
                      <a:pt x="23648" y="21600"/>
                    </a:cubicBezTo>
                    <a:cubicBezTo>
                      <a:pt x="23648" y="33529"/>
                      <a:pt x="13977" y="43200"/>
                      <a:pt x="2048" y="43200"/>
                    </a:cubicBezTo>
                    <a:cubicBezTo>
                      <a:pt x="1364" y="43200"/>
                      <a:pt x="680" y="43167"/>
                      <a:pt x="0" y="43102"/>
                    </a:cubicBezTo>
                  </a:path>
                  <a:path w="23648" h="43200" stroke="0" extrusionOk="0">
                    <a:moveTo>
                      <a:pt x="2047" y="0"/>
                    </a:moveTo>
                    <a:cubicBezTo>
                      <a:pt x="13977" y="0"/>
                      <a:pt x="23648" y="9670"/>
                      <a:pt x="23648" y="21600"/>
                    </a:cubicBezTo>
                    <a:cubicBezTo>
                      <a:pt x="23648" y="33529"/>
                      <a:pt x="13977" y="43200"/>
                      <a:pt x="2048" y="43200"/>
                    </a:cubicBezTo>
                    <a:cubicBezTo>
                      <a:pt x="1364" y="43200"/>
                      <a:pt x="680" y="43167"/>
                      <a:pt x="0" y="43102"/>
                    </a:cubicBezTo>
                    <a:lnTo>
                      <a:pt x="2048" y="21600"/>
                    </a:lnTo>
                    <a:lnTo>
                      <a:pt x="2047" y="0"/>
                    </a:lnTo>
                    <a:close/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Arc 34"/>
              <p:cNvSpPr>
                <a:spLocks/>
              </p:cNvSpPr>
              <p:nvPr/>
            </p:nvSpPr>
            <p:spPr bwMode="auto">
              <a:xfrm rot="4907071">
                <a:off x="4313312" y="3739512"/>
                <a:ext cx="533400" cy="1547812"/>
              </a:xfrm>
              <a:custGeom>
                <a:avLst/>
                <a:gdLst>
                  <a:gd name="T0" fmla="*/ 2147483647 w 21600"/>
                  <a:gd name="T1" fmla="*/ 0 h 36615"/>
                  <a:gd name="T2" fmla="*/ 2147483647 w 21600"/>
                  <a:gd name="T3" fmla="*/ 2147483647 h 36615"/>
                  <a:gd name="T4" fmla="*/ 0 w 21600"/>
                  <a:gd name="T5" fmla="*/ 2147483647 h 3661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615"/>
                  <a:gd name="T11" fmla="*/ 21600 w 21600"/>
                  <a:gd name="T12" fmla="*/ 36615 h 366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615" fill="none" extrusionOk="0">
                    <a:moveTo>
                      <a:pt x="14875" y="0"/>
                    </a:moveTo>
                    <a:cubicBezTo>
                      <a:pt x="19169" y="4078"/>
                      <a:pt x="21600" y="9739"/>
                      <a:pt x="21600" y="15661"/>
                    </a:cubicBezTo>
                    <a:cubicBezTo>
                      <a:pt x="21600" y="25571"/>
                      <a:pt x="14856" y="34210"/>
                      <a:pt x="5242" y="36615"/>
                    </a:cubicBezTo>
                  </a:path>
                  <a:path w="21600" h="36615" stroke="0" extrusionOk="0">
                    <a:moveTo>
                      <a:pt x="14875" y="0"/>
                    </a:moveTo>
                    <a:cubicBezTo>
                      <a:pt x="19169" y="4078"/>
                      <a:pt x="21600" y="9739"/>
                      <a:pt x="21600" y="15661"/>
                    </a:cubicBezTo>
                    <a:cubicBezTo>
                      <a:pt x="21600" y="25571"/>
                      <a:pt x="14856" y="34210"/>
                      <a:pt x="5242" y="36615"/>
                    </a:cubicBezTo>
                    <a:lnTo>
                      <a:pt x="0" y="15661"/>
                    </a:lnTo>
                    <a:lnTo>
                      <a:pt x="14875" y="0"/>
                    </a:lnTo>
                    <a:close/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Arc 35"/>
              <p:cNvSpPr>
                <a:spLocks/>
              </p:cNvSpPr>
              <p:nvPr/>
            </p:nvSpPr>
            <p:spPr bwMode="auto">
              <a:xfrm rot="4950689">
                <a:off x="4235525" y="3777612"/>
                <a:ext cx="684212" cy="2060574"/>
              </a:xfrm>
              <a:custGeom>
                <a:avLst/>
                <a:gdLst>
                  <a:gd name="T0" fmla="*/ 2147483647 w 21600"/>
                  <a:gd name="T1" fmla="*/ 0 h 36615"/>
                  <a:gd name="T2" fmla="*/ 2147483647 w 21600"/>
                  <a:gd name="T3" fmla="*/ 2147483647 h 36615"/>
                  <a:gd name="T4" fmla="*/ 0 w 21600"/>
                  <a:gd name="T5" fmla="*/ 2147483647 h 3661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615"/>
                  <a:gd name="T11" fmla="*/ 21600 w 21600"/>
                  <a:gd name="T12" fmla="*/ 36615 h 366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615" fill="none" extrusionOk="0">
                    <a:moveTo>
                      <a:pt x="14875" y="0"/>
                    </a:moveTo>
                    <a:cubicBezTo>
                      <a:pt x="19169" y="4078"/>
                      <a:pt x="21600" y="9739"/>
                      <a:pt x="21600" y="15661"/>
                    </a:cubicBezTo>
                    <a:cubicBezTo>
                      <a:pt x="21600" y="25571"/>
                      <a:pt x="14856" y="34210"/>
                      <a:pt x="5242" y="36615"/>
                    </a:cubicBezTo>
                  </a:path>
                  <a:path w="21600" h="36615" stroke="0" extrusionOk="0">
                    <a:moveTo>
                      <a:pt x="14875" y="0"/>
                    </a:moveTo>
                    <a:cubicBezTo>
                      <a:pt x="19169" y="4078"/>
                      <a:pt x="21600" y="9739"/>
                      <a:pt x="21600" y="15661"/>
                    </a:cubicBezTo>
                    <a:cubicBezTo>
                      <a:pt x="21600" y="25571"/>
                      <a:pt x="14856" y="34210"/>
                      <a:pt x="5242" y="36615"/>
                    </a:cubicBezTo>
                    <a:lnTo>
                      <a:pt x="0" y="15661"/>
                    </a:lnTo>
                    <a:lnTo>
                      <a:pt x="14875" y="0"/>
                    </a:lnTo>
                    <a:close/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Arc 36"/>
              <p:cNvSpPr>
                <a:spLocks/>
              </p:cNvSpPr>
              <p:nvPr/>
            </p:nvSpPr>
            <p:spPr bwMode="auto">
              <a:xfrm rot="5004656">
                <a:off x="3968825" y="3531551"/>
                <a:ext cx="1117600" cy="2808287"/>
              </a:xfrm>
              <a:custGeom>
                <a:avLst/>
                <a:gdLst>
                  <a:gd name="T0" fmla="*/ 2147483647 w 21600"/>
                  <a:gd name="T1" fmla="*/ 0 h 36615"/>
                  <a:gd name="T2" fmla="*/ 2147483647 w 21600"/>
                  <a:gd name="T3" fmla="*/ 2147483647 h 36615"/>
                  <a:gd name="T4" fmla="*/ 0 w 21600"/>
                  <a:gd name="T5" fmla="*/ 2147483647 h 3661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6615"/>
                  <a:gd name="T11" fmla="*/ 21600 w 21600"/>
                  <a:gd name="T12" fmla="*/ 36615 h 366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6615" fill="none" extrusionOk="0">
                    <a:moveTo>
                      <a:pt x="14875" y="0"/>
                    </a:moveTo>
                    <a:cubicBezTo>
                      <a:pt x="19169" y="4078"/>
                      <a:pt x="21600" y="9739"/>
                      <a:pt x="21600" y="15661"/>
                    </a:cubicBezTo>
                    <a:cubicBezTo>
                      <a:pt x="21600" y="25571"/>
                      <a:pt x="14856" y="34210"/>
                      <a:pt x="5242" y="36615"/>
                    </a:cubicBezTo>
                  </a:path>
                  <a:path w="21600" h="36615" stroke="0" extrusionOk="0">
                    <a:moveTo>
                      <a:pt x="14875" y="0"/>
                    </a:moveTo>
                    <a:cubicBezTo>
                      <a:pt x="19169" y="4078"/>
                      <a:pt x="21600" y="9739"/>
                      <a:pt x="21600" y="15661"/>
                    </a:cubicBezTo>
                    <a:cubicBezTo>
                      <a:pt x="21600" y="25571"/>
                      <a:pt x="14856" y="34210"/>
                      <a:pt x="5242" y="36615"/>
                    </a:cubicBezTo>
                    <a:lnTo>
                      <a:pt x="0" y="15661"/>
                    </a:lnTo>
                    <a:lnTo>
                      <a:pt x="14875" y="0"/>
                    </a:lnTo>
                    <a:close/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0" name="TextBox 21"/>
            <p:cNvSpPr txBox="1"/>
            <p:nvPr/>
          </p:nvSpPr>
          <p:spPr>
            <a:xfrm>
              <a:off x="35496" y="213285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标清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节目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矩形 23"/>
          <p:cNvSpPr>
            <a:spLocks noChangeArrowheads="1"/>
          </p:cNvSpPr>
          <p:nvPr/>
        </p:nvSpPr>
        <p:spPr bwMode="auto">
          <a:xfrm>
            <a:off x="1259632" y="5838363"/>
            <a:ext cx="5364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解码器根据显示能力和网络能力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自动提升清晰度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10" descr="北京南站京津城际高铁《和谐号》列车。十五分钟一趟。29分钟到达。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672" y="2258869"/>
            <a:ext cx="5688126" cy="318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 90"/>
          <p:cNvGrpSpPr/>
          <p:nvPr/>
        </p:nvGrpSpPr>
        <p:grpSpPr>
          <a:xfrm>
            <a:off x="6048164" y="764704"/>
            <a:ext cx="2952328" cy="6084676"/>
            <a:chOff x="6048164" y="764704"/>
            <a:chExt cx="2952328" cy="6084676"/>
          </a:xfrm>
        </p:grpSpPr>
        <p:sp>
          <p:nvSpPr>
            <p:cNvPr id="29" name="云形 28"/>
            <p:cNvSpPr/>
            <p:nvPr/>
          </p:nvSpPr>
          <p:spPr>
            <a:xfrm>
              <a:off x="6624228" y="764704"/>
              <a:ext cx="2376264" cy="6084676"/>
            </a:xfrm>
            <a:prstGeom prst="cloud">
              <a:avLst/>
            </a:prstGeom>
            <a:solidFill>
              <a:schemeClr val="bg1"/>
            </a:solidFill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7173350" y="1296691"/>
              <a:ext cx="1100284" cy="5110186"/>
              <a:chOff x="7173350" y="1296691"/>
              <a:chExt cx="1100284" cy="5110186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58602" y="3233676"/>
                <a:ext cx="345859" cy="299543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94074" y="3411232"/>
                <a:ext cx="251604" cy="435822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2690" y="4492716"/>
                <a:ext cx="335473" cy="290548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66118" y="4331300"/>
                <a:ext cx="269115" cy="421757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94074" y="2878562"/>
                <a:ext cx="279560" cy="430441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2690" y="2846279"/>
                <a:ext cx="335473" cy="290838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66555" y="3976187"/>
                <a:ext cx="298197" cy="258264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20457" y="4156240"/>
                <a:ext cx="307517" cy="266336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14514" y="3653356"/>
                <a:ext cx="223648" cy="373049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9" name="Picture 8" descr="http://ts1.mm.bing.net/th?id=H.4846897352738060&amp;pid=1.7&amp;w=194&amp;h=145&amp;c=7&amp;rs=1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3350" y="1296691"/>
                <a:ext cx="320822" cy="276905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0" descr="http://ts1.mm.bing.net/th?id=H.4937332151353376&amp;pid=1.7&amp;w=190&amp;h=145&amp;c=7&amp;rs=1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0206" y="1910070"/>
                <a:ext cx="314208" cy="276905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2" descr="http://ts3.mm.bing.net/th?id=H.4520454082855358&amp;pid=1.7&amp;w=191&amp;h=145&amp;c=7&amp;rs=1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6778" y="1974636"/>
                <a:ext cx="315862" cy="276905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4" descr="http://ts3.mm.bing.net/th?id=H.4953893579262990&amp;pid=1.7&amp;w=102&amp;h=145&amp;c=7&amp;rs=1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0206" y="2533708"/>
                <a:ext cx="168680" cy="276905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0" descr="http://ts2.mm.bing.net/th?id=H.4528820711130365&amp;pid=1.7&amp;w=81&amp;h=148&amp;c=7&amp;rs=1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6087" y="2533708"/>
                <a:ext cx="133952" cy="282635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2" descr="http://ts3.mm.bing.net/th?id=H.4614591162418622&amp;pid=1.7&amp;w=232&amp;h=143&amp;c=7&amp;rs=1"/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602" y="1619522"/>
                <a:ext cx="383664" cy="273085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4" descr="http://ts4.mm.bing.net/th?id=H.4637315867541519&amp;pid=1.7&amp;w=207&amp;h=149&amp;c=7&amp;rs=1"/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7217" y="1619522"/>
                <a:ext cx="342321" cy="284544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0" descr="http://ts1.mm.bing.net/th?id=H.4583100475967156&amp;pid=1.7&amp;w=189&amp;h=144&amp;c=7&amp;rs=1"/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8162" y="2232901"/>
                <a:ext cx="297107" cy="261405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12" descr="http://ts4.mm.bing.net/th?id=H.4931302064523291&amp;pid=1.7&amp;w=227&amp;h=149&amp;c=7&amp;rs=1"/>
              <p:cNvPicPr>
                <a:picLocks noChangeAspect="1" noChangeArrowheads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6778" y="2329750"/>
                <a:ext cx="356842" cy="270481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4" descr="http://ts3.mm.bing.net/th?id=H.4947872040159434&amp;pid=1.7&amp;w=215&amp;h=145&amp;c=7&amp;rs=1"/>
              <p:cNvPicPr>
                <a:picLocks noChangeAspect="1" noChangeArrowheads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6778" y="1328975"/>
                <a:ext cx="337978" cy="263219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34" descr="http://ts3.mm.bing.net/th?id=H.4697784709809462&amp;pid=1.7&amp;w=229&amp;h=133&amp;c=7&amp;rs=1"/>
              <p:cNvPicPr>
                <a:picLocks noChangeAspect="1" noChangeArrowheads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1085" y="6106869"/>
                <a:ext cx="447319" cy="300008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2" descr="http://ts2.mm.bing.net/th?id=H.4540344110287013&amp;pid=1.7&amp;w=188&amp;h=148&amp;c=7&amp;rs=1"/>
              <p:cNvPicPr>
                <a:picLocks noChangeAspect="1" noChangeArrowheads="1"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4688" y="5719472"/>
                <a:ext cx="319606" cy="290548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4" descr="http://ts1.mm.bing.net/th?id=H.5039037017360468&amp;pid=1.7&amp;w=191&amp;h=145&amp;c=7&amp;rs=1"/>
              <p:cNvPicPr>
                <a:picLocks noChangeAspect="1" noChangeArrowheads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4294" y="6010020"/>
                <a:ext cx="373091" cy="327076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8" descr="http://ts2.mm.bing.net/th?id=H.5012953669829673&amp;pid=1.7&amp;w=225&amp;h=141&amp;c=7&amp;rs=1"/>
              <p:cNvPicPr>
                <a:picLocks noChangeAspect="1" noChangeArrowheads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4295" y="5270049"/>
                <a:ext cx="391385" cy="283231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30" descr="http://ts1.mm.bing.net/th?id=H.4982021309661840&amp;pid=1.7&amp;w=234&amp;h=144&amp;c=7&amp;rs=1"/>
              <p:cNvPicPr>
                <a:picLocks noChangeAspect="1" noChangeArrowheads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4734" y="4912396"/>
                <a:ext cx="363429" cy="258265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32" descr="http://ts3.mm.bing.net/th?id=H.4615171027763546&amp;pid=1.7&amp;w=175&amp;h=139&amp;c=7&amp;rs=1"/>
              <p:cNvPicPr>
                <a:picLocks noChangeAspect="1" noChangeArrowheads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4074" y="4912396"/>
                <a:ext cx="271442" cy="248974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6" descr="http://ts1.mm.bing.net/th?id=H.4620879027046508&amp;pid=1.7&amp;w=199&amp;h=148&amp;c=7&amp;rs=1"/>
              <p:cNvPicPr>
                <a:picLocks noChangeAspect="1" noChangeArrowheads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2250" y="5622623"/>
                <a:ext cx="388718" cy="333843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74734" y="5364359"/>
                <a:ext cx="344660" cy="248754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rgbClr val="FFFF00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cxnSp>
          <p:nvCxnSpPr>
            <p:cNvPr id="57" name="直线箭头连接符 56"/>
            <p:cNvCxnSpPr>
              <a:endCxn id="39" idx="1"/>
            </p:cNvCxnSpPr>
            <p:nvPr/>
          </p:nvCxnSpPr>
          <p:spPr>
            <a:xfrm flipV="1">
              <a:off x="6048164" y="1435144"/>
              <a:ext cx="1125186" cy="1453797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/>
            <p:cNvCxnSpPr>
              <a:endCxn id="45" idx="1"/>
            </p:cNvCxnSpPr>
            <p:nvPr/>
          </p:nvCxnSpPr>
          <p:spPr>
            <a:xfrm flipV="1">
              <a:off x="6156176" y="1761794"/>
              <a:ext cx="1111041" cy="1307166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/>
            <p:cNvCxnSpPr>
              <a:endCxn id="41" idx="1"/>
            </p:cNvCxnSpPr>
            <p:nvPr/>
          </p:nvCxnSpPr>
          <p:spPr>
            <a:xfrm flipV="1">
              <a:off x="6264188" y="2113089"/>
              <a:ext cx="1282590" cy="1135891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/>
            <p:cNvCxnSpPr>
              <a:endCxn id="32" idx="1"/>
            </p:cNvCxnSpPr>
            <p:nvPr/>
          </p:nvCxnSpPr>
          <p:spPr>
            <a:xfrm>
              <a:off x="6372200" y="3933056"/>
              <a:ext cx="1230490" cy="704934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/>
            <p:cNvCxnSpPr/>
            <p:nvPr/>
          </p:nvCxnSpPr>
          <p:spPr>
            <a:xfrm flipV="1">
              <a:off x="6408204" y="2636912"/>
              <a:ext cx="1188132" cy="756085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>
              <a:endCxn id="53" idx="1"/>
            </p:cNvCxnSpPr>
            <p:nvPr/>
          </p:nvCxnSpPr>
          <p:spPr>
            <a:xfrm>
              <a:off x="6320099" y="4185084"/>
              <a:ext cx="1254635" cy="856445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>
              <a:off x="6140079" y="4401108"/>
              <a:ext cx="1384249" cy="1008112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>
              <a:endCxn id="50" idx="1"/>
            </p:cNvCxnSpPr>
            <p:nvPr/>
          </p:nvCxnSpPr>
          <p:spPr>
            <a:xfrm>
              <a:off x="6068071" y="4653136"/>
              <a:ext cx="1466617" cy="121161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>
              <a:endCxn id="37" idx="1"/>
            </p:cNvCxnSpPr>
            <p:nvPr/>
          </p:nvCxnSpPr>
          <p:spPr>
            <a:xfrm>
              <a:off x="6444208" y="3825044"/>
              <a:ext cx="1176249" cy="464364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2"/>
            <p:cNvCxnSpPr>
              <a:endCxn id="35" idx="1"/>
            </p:cNvCxnSpPr>
            <p:nvPr/>
          </p:nvCxnSpPr>
          <p:spPr>
            <a:xfrm flipV="1">
              <a:off x="6444208" y="2991698"/>
              <a:ext cx="1158482" cy="617323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4"/>
            <p:cNvCxnSpPr>
              <a:endCxn id="30" idx="1"/>
            </p:cNvCxnSpPr>
            <p:nvPr/>
          </p:nvCxnSpPr>
          <p:spPr>
            <a:xfrm flipV="1">
              <a:off x="6444208" y="3383448"/>
              <a:ext cx="1214394" cy="333585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6480212" y="3753037"/>
              <a:ext cx="1188132" cy="36003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860" y="80628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标清节目源，高清超高清解码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1408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AVS3:</a:t>
            </a:r>
            <a:r>
              <a:rPr kumimoji="1" lang="zh-CN" altLang="en-US" dirty="0" smtClean="0"/>
              <a:t>云媒体编码</a:t>
            </a:r>
            <a:endParaRPr kumimoji="1" lang="zh-CN" altLang="en-US" dirty="0"/>
          </a:p>
        </p:txBody>
      </p:sp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51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基本功能：新一代有损编码标准</a:t>
            </a:r>
            <a:endParaRPr kumimoji="1" lang="en-US" altLang="zh-CN" sz="2800" dirty="0" smtClean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  <a:p>
            <a:pPr lvl="1"/>
            <a:r>
              <a:rPr kumimoji="1" lang="zh-CN" altLang="en-US" sz="2400" dirty="0" smtClean="0">
                <a:latin typeface="黑体"/>
                <a:ea typeface="黑体"/>
                <a:cs typeface="黑体"/>
              </a:rPr>
              <a:t>通过视觉词典提高预测效率，实现压缩效率翻倍乃至更高</a:t>
            </a:r>
            <a:endParaRPr kumimoji="1" lang="en-US" altLang="zh-CN" sz="2400" dirty="0" smtClean="0">
              <a:latin typeface="黑体"/>
              <a:ea typeface="黑体"/>
              <a:cs typeface="黑体"/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全新功能：减少编码损失的近保真解码</a:t>
            </a:r>
            <a:endParaRPr lang="en-US" altLang="zh-CN" sz="2800" dirty="0" smtClean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  <a:p>
            <a:pPr lvl="1"/>
            <a:r>
              <a:rPr lang="zh-CN" altLang="en-US" sz="2400" dirty="0" smtClean="0">
                <a:solidFill>
                  <a:srgbClr val="000000"/>
                </a:solidFill>
              </a:rPr>
              <a:t>允许解码器开放地从云中获得更多信息源，在不改变图像既有结构的情况下补充更多细节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超清晰功能：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 smtClean="0">
                <a:solidFill>
                  <a:srgbClr val="000000"/>
                </a:solidFill>
              </a:rPr>
              <a:t>根据显示能力，</a:t>
            </a:r>
            <a:r>
              <a:rPr kumimoji="1" lang="zh-CN" altLang="en-US" sz="2400" dirty="0" smtClean="0">
                <a:solidFill>
                  <a:srgbClr val="000000"/>
                </a:solidFill>
              </a:rPr>
              <a:t>允许解码器利用云媒体资源最大限度地提高视觉质量</a:t>
            </a:r>
            <a:endParaRPr kumimoji="1" lang="en-US" altLang="zh-CN" sz="2400" dirty="0" smtClean="0">
              <a:solidFill>
                <a:srgbClr val="000000"/>
              </a:solidFill>
            </a:endParaRPr>
          </a:p>
          <a:p>
            <a:pPr lvl="1"/>
            <a:r>
              <a:rPr lang="zh-CN" altLang="en-US" sz="2400" dirty="0" smtClean="0">
                <a:solidFill>
                  <a:srgbClr val="000000"/>
                </a:solidFill>
              </a:rPr>
              <a:t>编码端和解码端都尽力而为，一劳永逸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024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F543D72C-0ABB-1444-8CBB-85C92890EC72}" type="slidenum">
              <a:rPr lang="en-US" altLang="zh-CN">
                <a:latin typeface="Verdana" charset="0"/>
              </a:rPr>
              <a:pPr eaLnBrk="1" hangingPunct="1"/>
              <a:t>72</a:t>
            </a:fld>
            <a:r>
              <a:rPr lang="en-US" altLang="zh-CN">
                <a:latin typeface="Verdana" charset="0"/>
              </a:rPr>
              <a:t> </a:t>
            </a: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229600" cy="1143000"/>
          </a:xfrm>
        </p:spPr>
        <p:txBody>
          <a:bodyPr/>
          <a:lstStyle/>
          <a:p>
            <a:r>
              <a:rPr kumimoji="1" lang="zh-CN" altLang="en-US" dirty="0"/>
              <a:t>总结</a:t>
            </a:r>
            <a:endParaRPr kumimoji="1" lang="en-US" altLang="zh-CN" dirty="0"/>
          </a:p>
        </p:txBody>
      </p:sp>
      <p:sp>
        <p:nvSpPr>
          <p:cNvPr id="70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232756"/>
            <a:ext cx="8348662" cy="525658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>
                <a:latin typeface="黑体" charset="0"/>
                <a:ea typeface="黑体" charset="0"/>
              </a:rPr>
              <a:t>更高质量的、更大数量的视频需求与有限的带宽之间的矛盾长期存在。过去三十年，视频编码标准效率十年翻一番</a:t>
            </a:r>
            <a:endParaRPr lang="en-US" altLang="zh-CN" dirty="0" smtClean="0">
              <a:latin typeface="黑体" charset="0"/>
              <a:ea typeface="黑体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黑体" charset="0"/>
                <a:ea typeface="黑体" charset="0"/>
              </a:rPr>
              <a:t>AVS+</a:t>
            </a:r>
            <a:r>
              <a:rPr lang="zh-CN" altLang="en-US" dirty="0" smtClean="0">
                <a:latin typeface="黑体" charset="0"/>
                <a:ea typeface="黑体" charset="0"/>
              </a:rPr>
              <a:t>作为面向高清电视的标准，已经有</a:t>
            </a:r>
            <a:r>
              <a:rPr lang="en-US" altLang="zh-CN" dirty="0" smtClean="0">
                <a:latin typeface="黑体" charset="0"/>
                <a:ea typeface="黑体" charset="0"/>
              </a:rPr>
              <a:t>IEEE</a:t>
            </a:r>
            <a:r>
              <a:rPr lang="zh-CN" altLang="en-US" dirty="0" smtClean="0">
                <a:latin typeface="黑体" charset="0"/>
                <a:ea typeface="黑体" charset="0"/>
              </a:rPr>
              <a:t>颁布为国际标准。软硬件产品和系统已经比较成熟</a:t>
            </a:r>
            <a:endParaRPr lang="en-US" altLang="zh-CN" dirty="0" smtClean="0">
              <a:latin typeface="黑体" charset="0"/>
              <a:ea typeface="黑体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黑体" charset="0"/>
                <a:ea typeface="黑体" charset="0"/>
              </a:rPr>
              <a:t>AVS2</a:t>
            </a:r>
            <a:r>
              <a:rPr lang="zh-CN" altLang="en-US" dirty="0" smtClean="0">
                <a:latin typeface="黑体" charset="0"/>
                <a:ea typeface="黑体" charset="0"/>
              </a:rPr>
              <a:t>是刚刚完成的新一代标准，编码效率比</a:t>
            </a:r>
            <a:r>
              <a:rPr lang="en-US" altLang="zh-CN" dirty="0" smtClean="0">
                <a:latin typeface="黑体" charset="0"/>
                <a:ea typeface="黑体" charset="0"/>
              </a:rPr>
              <a:t>AVS1</a:t>
            </a:r>
            <a:r>
              <a:rPr lang="zh-CN" altLang="en-US" dirty="0" smtClean="0">
                <a:latin typeface="黑体" charset="0"/>
                <a:ea typeface="黑体" charset="0"/>
              </a:rPr>
              <a:t>提升一倍以上。在场景视频编码方法比同期的</a:t>
            </a:r>
            <a:r>
              <a:rPr lang="en-US" altLang="zh-CN" dirty="0" smtClean="0">
                <a:latin typeface="黑体" charset="0"/>
                <a:ea typeface="黑体" charset="0"/>
              </a:rPr>
              <a:t>H.265</a:t>
            </a:r>
            <a:r>
              <a:rPr lang="zh-CN" altLang="en-US" dirty="0" smtClean="0">
                <a:latin typeface="黑体" charset="0"/>
                <a:ea typeface="黑体" charset="0"/>
              </a:rPr>
              <a:t>/</a:t>
            </a:r>
            <a:r>
              <a:rPr lang="en-US" altLang="zh-CN" dirty="0" smtClean="0">
                <a:latin typeface="黑体" charset="0"/>
                <a:ea typeface="黑体" charset="0"/>
              </a:rPr>
              <a:t>HEVC</a:t>
            </a:r>
            <a:r>
              <a:rPr lang="zh-CN" altLang="en-US" dirty="0" smtClean="0">
                <a:latin typeface="黑体" charset="0"/>
                <a:ea typeface="黑体" charset="0"/>
              </a:rPr>
              <a:t>高一倍</a:t>
            </a: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黑体" charset="0"/>
                <a:ea typeface="黑体" charset="0"/>
              </a:rPr>
              <a:t>面向云媒体时代，正在研究更高效率的图像和视频编码标准</a:t>
            </a:r>
            <a:r>
              <a:rPr lang="en-US" altLang="zh-CN" dirty="0" smtClean="0">
                <a:latin typeface="黑体" charset="0"/>
                <a:ea typeface="黑体" charset="0"/>
              </a:rPr>
              <a:t>AVS3</a:t>
            </a:r>
            <a:r>
              <a:rPr lang="zh-CN" altLang="en-US" dirty="0" smtClean="0">
                <a:latin typeface="黑体" charset="0"/>
                <a:ea typeface="黑体" charset="0"/>
              </a:rPr>
              <a:t>，思路领先国际</a:t>
            </a:r>
            <a:endParaRPr lang="en-US" altLang="zh-CN" dirty="0" smtClean="0">
              <a:latin typeface="黑体" charset="0"/>
              <a:ea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9004"/>
      </p:ext>
    </p:extLst>
  </p:cSld>
  <p:clrMapOvr>
    <a:masterClrMapping/>
  </p:clrMapOvr>
  <p:transition xmlns:p14="http://schemas.microsoft.com/office/powerpoint/2010/main" advTm="88094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2313" y="3471081"/>
            <a:ext cx="7772400" cy="1362075"/>
          </a:xfrm>
        </p:spPr>
        <p:txBody>
          <a:bodyPr/>
          <a:lstStyle/>
          <a:p>
            <a:pPr algn="r"/>
            <a:r>
              <a:rPr kumimoji="1" lang="zh-CN" altLang="en-US" sz="6600" dirty="0" smtClean="0"/>
              <a:t>谢谢！</a:t>
            </a:r>
            <a:endParaRPr kumimoji="1" lang="zh-CN" altLang="en-US" sz="6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3568" y="1352749"/>
            <a:ext cx="7772400" cy="1500187"/>
          </a:xfrm>
        </p:spPr>
        <p:txBody>
          <a:bodyPr/>
          <a:lstStyle/>
          <a:p>
            <a:r>
              <a:rPr kumimoji="1" lang="en-US" altLang="zh-CN" sz="11500" dirty="0" smtClean="0"/>
              <a:t>Q&amp;A</a:t>
            </a:r>
            <a:endParaRPr kumimoji="1"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1591257544"/>
      </p:ext>
    </p:extLst>
  </p:cSld>
  <p:clrMapOvr>
    <a:masterClrMapping/>
  </p:clrMapOvr>
  <p:transition xmlns:p14="http://schemas.microsoft.com/office/powerpoint/2010/main" advTm="2658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</a:rPr>
              <a:t>JVT</a:t>
            </a:r>
            <a:r>
              <a:rPr lang="zh-CN" altLang="en-US" dirty="0" smtClean="0">
                <a:latin typeface="+mn-lt"/>
              </a:rPr>
              <a:t> 与 </a:t>
            </a:r>
            <a:r>
              <a:rPr lang="en-US" altLang="zh-CN" dirty="0" smtClean="0">
                <a:latin typeface="+mn-lt"/>
              </a:rPr>
              <a:t>JCT-VC</a:t>
            </a:r>
            <a:endParaRPr lang="en-US" altLang="zh-CN" dirty="0">
              <a:latin typeface="+mn-lt"/>
            </a:endParaRPr>
          </a:p>
        </p:txBody>
      </p:sp>
      <p:pic>
        <p:nvPicPr>
          <p:cNvPr id="1864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8382000" cy="433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951113" y="5168843"/>
            <a:ext cx="99257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/>
              <a:t>JVT</a:t>
            </a:r>
          </a:p>
          <a:p>
            <a:pPr algn="ctr"/>
            <a:r>
              <a:rPr lang="en-US" altLang="zh-CN" dirty="0" smtClean="0"/>
              <a:t>JCT-VC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15716" y="5481228"/>
            <a:ext cx="82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HEVC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04248" y="5337212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H.265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841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 smtClean="0"/>
              <a:t>AVS</a:t>
            </a:r>
            <a:r>
              <a:rPr kumimoji="0" lang="zh-CN" altLang="en-US" dirty="0" smtClean="0"/>
              <a:t>标准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</p:spPr>
        <p:txBody>
          <a:bodyPr/>
          <a:lstStyle/>
          <a:p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2002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06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月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21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日，信息产业部科技司主持成立“数字视音频编解码技术标准化工作组”，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12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月发文批准</a:t>
            </a:r>
            <a:endParaRPr kumimoji="0"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kumimoji="0" lang="zh-CN" altLang="en-US" sz="2000" dirty="0" smtClean="0">
                <a:latin typeface="黑体" pitchFamily="49" charset="-122"/>
                <a:ea typeface="黑体" pitchFamily="49" charset="-122"/>
              </a:rPr>
              <a:t>国内外会员单位上百家</a:t>
            </a:r>
            <a:endParaRPr kumimoji="0"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kumimoji="0" lang="zh-CN" altLang="en-US" sz="2000" dirty="0" smtClean="0">
                <a:latin typeface="黑体" pitchFamily="49" charset="-122"/>
                <a:ea typeface="黑体" pitchFamily="49" charset="-122"/>
              </a:rPr>
              <a:t>至今已经举行</a:t>
            </a:r>
            <a:r>
              <a:rPr kumimoji="0" lang="en-US" altLang="zh-CN" sz="2000" dirty="0" smtClean="0">
                <a:latin typeface="黑体" pitchFamily="49" charset="-122"/>
                <a:ea typeface="黑体" pitchFamily="49" charset="-122"/>
              </a:rPr>
              <a:t>48</a:t>
            </a:r>
            <a:r>
              <a:rPr kumimoji="0" lang="zh-CN" altLang="en-US" sz="2000" dirty="0" smtClean="0">
                <a:latin typeface="黑体" pitchFamily="49" charset="-122"/>
                <a:ea typeface="黑体" pitchFamily="49" charset="-122"/>
              </a:rPr>
              <a:t>次会议</a:t>
            </a:r>
            <a:endParaRPr kumimoji="0"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eaLnBrk="1" hangingPunct="1"/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2004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9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月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20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日，“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AVS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专利池管理委员会”成立，负责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AVS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专利池管理的非盈利组织作为执行机构</a:t>
            </a:r>
            <a:endParaRPr kumimoji="0"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eaLnBrk="1" hangingPunct="1"/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2005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5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月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25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日，音视频产业联盟（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AVS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产业联盟）在人民大会堂成立，目前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30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多家企业会员，负责产业化</a:t>
            </a:r>
            <a:endParaRPr kumimoji="0"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eaLnBrk="1" hangingPunct="1"/>
            <a:r>
              <a:rPr kumimoji="0" lang="zh-CN" altLang="zh-CN" sz="2400" dirty="0" smtClean="0">
                <a:latin typeface="黑体" pitchFamily="49" charset="-122"/>
                <a:ea typeface="黑体" pitchFamily="49" charset="-122"/>
              </a:rPr>
              <a:t>2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012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3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月，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AVS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工作组的专家在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IEEE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发起成立了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IEEE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AVS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标准工作组（代号</a:t>
            </a:r>
            <a:r>
              <a:rPr kumimoji="0" lang="en-US" altLang="zh-CN" sz="2400" dirty="0" smtClean="0">
                <a:latin typeface="黑体" pitchFamily="49" charset="-122"/>
                <a:ea typeface="黑体" pitchFamily="49" charset="-122"/>
              </a:rPr>
              <a:t>1857</a:t>
            </a:r>
            <a:r>
              <a:rPr kumimoji="0" lang="zh-CN" altLang="en-US" sz="2400" dirty="0" smtClean="0">
                <a:latin typeface="黑体" pitchFamily="49" charset="-122"/>
                <a:ea typeface="黑体" pitchFamily="49" charset="-122"/>
              </a:rPr>
              <a:t>）</a:t>
            </a:r>
            <a:endParaRPr kumimoji="0"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lvl="1" eaLnBrk="1" hangingPunct="1"/>
            <a:r>
              <a:rPr kumimoji="0" lang="zh-CN" altLang="en-US" sz="1600" dirty="0" smtClean="0">
                <a:latin typeface="黑体" pitchFamily="49" charset="-122"/>
                <a:ea typeface="黑体" pitchFamily="49" charset="-122"/>
              </a:rPr>
              <a:t>至今举行了</a:t>
            </a:r>
            <a:r>
              <a:rPr kumimoji="0" lang="en-US" altLang="zh-CN" sz="1600" dirty="0" smtClean="0">
                <a:latin typeface="黑体" pitchFamily="49" charset="-122"/>
                <a:ea typeface="黑体" pitchFamily="49" charset="-122"/>
              </a:rPr>
              <a:t>11</a:t>
            </a:r>
            <a:r>
              <a:rPr kumimoji="0" lang="zh-CN" altLang="en-US" sz="1600" dirty="0" smtClean="0">
                <a:latin typeface="黑体" pitchFamily="49" charset="-122"/>
                <a:ea typeface="黑体" pitchFamily="49" charset="-122"/>
              </a:rPr>
              <a:t>次会议</a:t>
            </a:r>
            <a:endParaRPr kumimoji="0" lang="en-US" altLang="zh-CN" sz="1600" dirty="0" smtClean="0">
              <a:latin typeface="黑体" pitchFamily="49" charset="-122"/>
              <a:ea typeface="黑体" pitchFamily="49" charset="-122"/>
            </a:endParaRPr>
          </a:p>
          <a:p>
            <a:pPr lvl="1" eaLnBrk="1" hangingPunct="1"/>
            <a:r>
              <a:rPr kumimoji="0" lang="zh-CN" altLang="en-US" sz="1600" dirty="0" smtClean="0">
                <a:latin typeface="黑体" pitchFamily="49" charset="-122"/>
                <a:ea typeface="黑体" pitchFamily="49" charset="-122"/>
              </a:rPr>
              <a:t>发布了三项标准</a:t>
            </a:r>
            <a:endParaRPr kumimoji="0" lang="en-US" altLang="zh-CN" sz="1600" dirty="0" smtClean="0">
              <a:latin typeface="黑体" pitchFamily="49" charset="-122"/>
              <a:ea typeface="黑体" pitchFamily="49" charset="-122"/>
            </a:endParaRPr>
          </a:p>
          <a:p>
            <a:endParaRPr kumimoji="0" lang="zh-CN" altLang="en-US" sz="2000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2027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8|1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8.1|1.9|7.8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黑体"/>
        <a:ea typeface="微软雅黑"/>
        <a:cs typeface="微软雅黑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26563</TotalTime>
  <Pages>0</Pages>
  <Words>3039</Words>
  <Characters>0</Characters>
  <Application>Microsoft Macintosh PowerPoint</Application>
  <DocSecurity>0</DocSecurity>
  <PresentationFormat>全屏显示(4:3)</PresentationFormat>
  <Lines>0</Lines>
  <Paragraphs>940</Paragraphs>
  <Slides>73</Slides>
  <Notes>13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5</vt:i4>
      </vt:variant>
      <vt:variant>
        <vt:lpstr>幻灯片标题</vt:lpstr>
      </vt:variant>
      <vt:variant>
        <vt:i4>73</vt:i4>
      </vt:variant>
    </vt:vector>
  </HeadingPairs>
  <TitlesOfParts>
    <vt:vector size="79" baseType="lpstr">
      <vt:lpstr>默认设计模板</vt:lpstr>
      <vt:lpstr>图片</vt:lpstr>
      <vt:lpstr>文档</vt:lpstr>
      <vt:lpstr>Visio</vt:lpstr>
      <vt:lpstr>公式</vt:lpstr>
      <vt:lpstr>Equation</vt:lpstr>
      <vt:lpstr>AVS标准—— 过去、现在、与未来</vt:lpstr>
      <vt:lpstr>提 纲</vt:lpstr>
      <vt:lpstr>提 纲</vt:lpstr>
      <vt:lpstr>视频编码技术研究60年</vt:lpstr>
      <vt:lpstr>视频编码标准30年：三代标准</vt:lpstr>
      <vt:lpstr>ISO/IEC JTC1 MPEG</vt:lpstr>
      <vt:lpstr>ITU-T SG16</vt:lpstr>
      <vt:lpstr>JVT 与 JCT-VC</vt:lpstr>
      <vt:lpstr>AVS标准</vt:lpstr>
      <vt:lpstr>提 纲</vt:lpstr>
      <vt:lpstr>AVS路线图</vt:lpstr>
      <vt:lpstr>PowerPoint 演示文稿</vt:lpstr>
      <vt:lpstr>PowerPoint 演示文稿</vt:lpstr>
      <vt:lpstr>AVS+增加的工具</vt:lpstr>
      <vt:lpstr>AVS+增加的工具</vt:lpstr>
      <vt:lpstr>PowerPoint 演示文稿</vt:lpstr>
      <vt:lpstr>AVS+客观性能评估：码率节省</vt:lpstr>
      <vt:lpstr>AVS+主观评价：评价结果</vt:lpstr>
      <vt:lpstr>AVS+互联互通测试</vt:lpstr>
      <vt:lpstr>参加测试的编码器</vt:lpstr>
      <vt:lpstr>参加测试的解码器及终端</vt:lpstr>
      <vt:lpstr>编码芯片-AVS+编码芯片BH1200</vt:lpstr>
      <vt:lpstr>AVS+硬件编码器</vt:lpstr>
      <vt:lpstr>目前支持AVS+的解码芯片</vt:lpstr>
      <vt:lpstr>目前AVS+正在应用</vt:lpstr>
      <vt:lpstr>正在北美推动AVS+落地</vt:lpstr>
      <vt:lpstr>提 纲</vt:lpstr>
      <vt:lpstr>视频压缩效率“倍增定律”</vt:lpstr>
      <vt:lpstr>AVC/H.264</vt:lpstr>
      <vt:lpstr>HEVC/H.265为例</vt:lpstr>
      <vt:lpstr>HEVC/H.265的编码过程</vt:lpstr>
      <vt:lpstr>HEVC/H.265</vt:lpstr>
      <vt:lpstr>AVS2标准制定进展</vt:lpstr>
      <vt:lpstr>AVS2比AVS+编码效率再翻一番</vt:lpstr>
      <vt:lpstr>AVS2—块划分结构</vt:lpstr>
      <vt:lpstr>AVS2—块划分结构</vt:lpstr>
      <vt:lpstr>AVS2—块划分结构</vt:lpstr>
      <vt:lpstr>AVS2—块划分结构</vt:lpstr>
      <vt:lpstr>AVS2—帧内预测</vt:lpstr>
      <vt:lpstr>AVS2—帧内预测</vt:lpstr>
      <vt:lpstr>AVS2帧内预测</vt:lpstr>
      <vt:lpstr>AVS2—帧间预测</vt:lpstr>
      <vt:lpstr>AVS2—帧间预测</vt:lpstr>
      <vt:lpstr>AVS2—帧间预测</vt:lpstr>
      <vt:lpstr>AVS2—帧间预测</vt:lpstr>
      <vt:lpstr>AVS2—变换</vt:lpstr>
      <vt:lpstr>AVS2—熵编码</vt:lpstr>
      <vt:lpstr>AVS2—环路滤波</vt:lpstr>
      <vt:lpstr>AVS2—初步性能测试</vt:lpstr>
      <vt:lpstr>AVS2-性能对比</vt:lpstr>
      <vt:lpstr>AVS2场景视频编码效率比HEVC高一倍</vt:lpstr>
      <vt:lpstr>提 纲</vt:lpstr>
      <vt:lpstr>AVS3：云编码标准 2014-2018</vt:lpstr>
      <vt:lpstr>PowerPoint 演示文稿</vt:lpstr>
      <vt:lpstr>压缩性能来源估计(倍数)</vt:lpstr>
      <vt:lpstr>预测编码的作用</vt:lpstr>
      <vt:lpstr>预测（Prediction）的力量</vt:lpstr>
      <vt:lpstr>群体相关性：预测的新维度</vt:lpstr>
      <vt:lpstr>PowerPoint 演示文稿</vt:lpstr>
      <vt:lpstr>PowerPoint 演示文稿</vt:lpstr>
      <vt:lpstr>利用视觉词典编码图像视频</vt:lpstr>
      <vt:lpstr>PowerPoint 演示文稿</vt:lpstr>
      <vt:lpstr>PowerPoint 演示文稿</vt:lpstr>
      <vt:lpstr>PowerPoint 演示文稿</vt:lpstr>
      <vt:lpstr>PowerPoint 演示文稿</vt:lpstr>
      <vt:lpstr>利用视觉词典编码图像视频</vt:lpstr>
      <vt:lpstr>残差：稀疏编码+传统方法</vt:lpstr>
      <vt:lpstr>AVS云媒体编码标准</vt:lpstr>
      <vt:lpstr>AVS3云标准的解码过程</vt:lpstr>
      <vt:lpstr>标清节目源，高清超高清解码</vt:lpstr>
      <vt:lpstr>AVS3:云媒体编码</vt:lpstr>
      <vt:lpstr>总结</vt:lpstr>
      <vt:lpstr>谢谢！</vt:lpstr>
    </vt:vector>
  </TitlesOfParts>
  <Manager/>
  <Company/>
  <LinksUpToDate>false</LinksUpToDate>
  <CharactersWithSpaces>0</CharactersWithSpaces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AVS标准—— 过去、现在、与未来</dc:title>
  <dc:subject/>
  <dc:creator>tjhuang</dc:creator>
  <cp:keywords/>
  <dc:description/>
  <cp:lastModifiedBy>tj huang</cp:lastModifiedBy>
  <cp:revision>1437</cp:revision>
  <dcterms:created xsi:type="dcterms:W3CDTF">2007-05-16T09:20:00Z</dcterms:created>
  <dcterms:modified xsi:type="dcterms:W3CDTF">2014-05-27T06:28:25Z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2052-8.1.0.3363</vt:lpwstr>
  </property>
</Properties>
</file>